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3"/>
  </p:notesMasterIdLst>
  <p:handoutMasterIdLst>
    <p:handoutMasterId r:id="rId114"/>
  </p:handoutMasterIdLst>
  <p:sldIdLst>
    <p:sldId id="368" r:id="rId3"/>
    <p:sldId id="256" r:id="rId4"/>
    <p:sldId id="298" r:id="rId5"/>
    <p:sldId id="353" r:id="rId6"/>
    <p:sldId id="278" r:id="rId7"/>
    <p:sldId id="293" r:id="rId8"/>
    <p:sldId id="283" r:id="rId9"/>
    <p:sldId id="258" r:id="rId10"/>
    <p:sldId id="265" r:id="rId11"/>
    <p:sldId id="262" r:id="rId12"/>
    <p:sldId id="299" r:id="rId13"/>
    <p:sldId id="263" r:id="rId14"/>
    <p:sldId id="261" r:id="rId15"/>
    <p:sldId id="260" r:id="rId16"/>
    <p:sldId id="300" r:id="rId17"/>
    <p:sldId id="284" r:id="rId18"/>
    <p:sldId id="285" r:id="rId19"/>
    <p:sldId id="288" r:id="rId20"/>
    <p:sldId id="286" r:id="rId21"/>
    <p:sldId id="287" r:id="rId22"/>
    <p:sldId id="289" r:id="rId23"/>
    <p:sldId id="338" r:id="rId24"/>
    <p:sldId id="350" r:id="rId25"/>
    <p:sldId id="354" r:id="rId26"/>
    <p:sldId id="264" r:id="rId27"/>
    <p:sldId id="324" r:id="rId28"/>
    <p:sldId id="266" r:id="rId29"/>
    <p:sldId id="267" r:id="rId30"/>
    <p:sldId id="268" r:id="rId31"/>
    <p:sldId id="294" r:id="rId32"/>
    <p:sldId id="321" r:id="rId33"/>
    <p:sldId id="269" r:id="rId34"/>
    <p:sldId id="291" r:id="rId35"/>
    <p:sldId id="297" r:id="rId36"/>
    <p:sldId id="290" r:id="rId37"/>
    <p:sldId id="329" r:id="rId38"/>
    <p:sldId id="316" r:id="rId39"/>
    <p:sldId id="277" r:id="rId40"/>
    <p:sldId id="271" r:id="rId41"/>
    <p:sldId id="272" r:id="rId42"/>
    <p:sldId id="327" r:id="rId43"/>
    <p:sldId id="273" r:id="rId44"/>
    <p:sldId id="274" r:id="rId45"/>
    <p:sldId id="328" r:id="rId46"/>
    <p:sldId id="349" r:id="rId47"/>
    <p:sldId id="313" r:id="rId48"/>
    <p:sldId id="275" r:id="rId49"/>
    <p:sldId id="314" r:id="rId50"/>
    <p:sldId id="317" r:id="rId51"/>
    <p:sldId id="276" r:id="rId52"/>
    <p:sldId id="325" r:id="rId53"/>
    <p:sldId id="351" r:id="rId54"/>
    <p:sldId id="356" r:id="rId55"/>
    <p:sldId id="326" r:id="rId56"/>
    <p:sldId id="323" r:id="rId57"/>
    <p:sldId id="352" r:id="rId58"/>
    <p:sldId id="360" r:id="rId59"/>
    <p:sldId id="361" r:id="rId60"/>
    <p:sldId id="362" r:id="rId61"/>
    <p:sldId id="363" r:id="rId62"/>
    <p:sldId id="364" r:id="rId63"/>
    <p:sldId id="319" r:id="rId64"/>
    <p:sldId id="315" r:id="rId65"/>
    <p:sldId id="330" r:id="rId66"/>
    <p:sldId id="302" r:id="rId67"/>
    <p:sldId id="347" r:id="rId68"/>
    <p:sldId id="331" r:id="rId69"/>
    <p:sldId id="301" r:id="rId70"/>
    <p:sldId id="340" r:id="rId71"/>
    <p:sldId id="355" r:id="rId72"/>
    <p:sldId id="304" r:id="rId73"/>
    <p:sldId id="308" r:id="rId74"/>
    <p:sldId id="311" r:id="rId75"/>
    <p:sldId id="312" r:id="rId76"/>
    <p:sldId id="303" r:id="rId77"/>
    <p:sldId id="306" r:id="rId78"/>
    <p:sldId id="307" r:id="rId79"/>
    <p:sldId id="357" r:id="rId80"/>
    <p:sldId id="320" r:id="rId81"/>
    <p:sldId id="369" r:id="rId82"/>
    <p:sldId id="343" r:id="rId83"/>
    <p:sldId id="342" r:id="rId84"/>
    <p:sldId id="344" r:id="rId85"/>
    <p:sldId id="370" r:id="rId86"/>
    <p:sldId id="371" r:id="rId87"/>
    <p:sldId id="376" r:id="rId88"/>
    <p:sldId id="377" r:id="rId89"/>
    <p:sldId id="373" r:id="rId90"/>
    <p:sldId id="374" r:id="rId91"/>
    <p:sldId id="358" r:id="rId92"/>
    <p:sldId id="366" r:id="rId93"/>
    <p:sldId id="282" r:id="rId94"/>
    <p:sldId id="296" r:id="rId95"/>
    <p:sldId id="365" r:id="rId96"/>
    <p:sldId id="346" r:id="rId97"/>
    <p:sldId id="359" r:id="rId98"/>
    <p:sldId id="333" r:id="rId99"/>
    <p:sldId id="334" r:id="rId100"/>
    <p:sldId id="335" r:id="rId101"/>
    <p:sldId id="336" r:id="rId102"/>
    <p:sldId id="337" r:id="rId103"/>
    <p:sldId id="292" r:id="rId104"/>
    <p:sldId id="295" r:id="rId105"/>
    <p:sldId id="332" r:id="rId106"/>
    <p:sldId id="339" r:id="rId107"/>
    <p:sldId id="281" r:id="rId108"/>
    <p:sldId id="279" r:id="rId109"/>
    <p:sldId id="367" r:id="rId110"/>
    <p:sldId id="270" r:id="rId111"/>
    <p:sldId id="375" r:id="rId112"/>
  </p:sldIdLst>
  <p:sldSz cx="9144000" cy="6858000" type="screen4x3"/>
  <p:notesSz cx="6858000" cy="9144000"/>
  <p:custShowLst>
    <p:custShow name="Custom Show 1" id="0">
      <p:sldLst>
        <p:sld r:id="rId4"/>
        <p:sld r:id="rId7"/>
        <p:sld r:id="rId11"/>
        <p:sld r:id="rId10"/>
        <p:sld r:id="rId16"/>
        <p:sld r:id="rId15"/>
        <p:sld r:id="rId12"/>
        <p:sld r:id="rId14"/>
        <p:sld r:id="rId27"/>
        <p:sld r:id="rId109"/>
        <p:sld r:id="rId29"/>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16" autoAdjust="0"/>
  </p:normalViewPr>
  <p:slideViewPr>
    <p:cSldViewPr>
      <p:cViewPr varScale="1">
        <p:scale>
          <a:sx n="86" d="100"/>
          <a:sy n="86" d="100"/>
        </p:scale>
        <p:origin x="555" y="51"/>
      </p:cViewPr>
      <p:guideLst>
        <p:guide orient="horz" pos="2160"/>
        <p:guide pos="2880"/>
      </p:guideLst>
    </p:cSldViewPr>
  </p:slideViewPr>
  <p:notesTextViewPr>
    <p:cViewPr>
      <p:scale>
        <a:sx n="100" d="100"/>
        <a:sy n="100" d="100"/>
      </p:scale>
      <p:origin x="0" y="0"/>
    </p:cViewPr>
  </p:notesTextViewPr>
  <p:sorterViewPr>
    <p:cViewPr>
      <p:scale>
        <a:sx n="56" d="100"/>
        <a:sy n="56" d="100"/>
      </p:scale>
      <p:origin x="0" y="10188"/>
    </p:cViewPr>
  </p:sorterViewPr>
  <p:notesViewPr>
    <p:cSldViewPr>
      <p:cViewPr varScale="1">
        <p:scale>
          <a:sx n="53" d="100"/>
          <a:sy n="53" d="100"/>
        </p:scale>
        <p:origin x="-187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9.xml"/><Relationship Id="rId1" Type="http://schemas.openxmlformats.org/officeDocument/2006/relationships/slide" Target="../slides/slide8.xml"/><Relationship Id="rId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EBF46-D89C-47CD-929A-B393144343F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7C2C954-03BC-4203-B17B-6C38A8DE3989}">
      <dgm:prSet phldrT="[Text]"/>
      <dgm:spPr>
        <a:solidFill>
          <a:schemeClr val="bg2">
            <a:alpha val="25000"/>
          </a:schemeClr>
        </a:solidFill>
      </dgm:spPr>
      <dgm:t>
        <a:bodyPr/>
        <a:lstStyle/>
        <a:p>
          <a:r>
            <a:rPr lang="en-US" dirty="0" smtClean="0">
              <a:hlinkClick xmlns:r="http://schemas.openxmlformats.org/officeDocument/2006/relationships" r:id="rId1" action="ppaction://hlinksldjump" tooltip="click here for more information"/>
            </a:rPr>
            <a:t>What is basic hoof care?</a:t>
          </a:r>
          <a:endParaRPr lang="en-US" dirty="0"/>
        </a:p>
      </dgm:t>
    </dgm:pt>
    <dgm:pt modelId="{A4FE048D-4B00-4ADA-AF77-27E1878D2157}" type="parTrans" cxnId="{AABCBABC-F95B-4E64-96FD-8A6E03E1B899}">
      <dgm:prSet/>
      <dgm:spPr/>
      <dgm:t>
        <a:bodyPr/>
        <a:lstStyle/>
        <a:p>
          <a:endParaRPr lang="en-US" dirty="0"/>
        </a:p>
      </dgm:t>
    </dgm:pt>
    <dgm:pt modelId="{B2B1BAD2-2FF1-4827-A3C0-9DFDC1EA9E3D}" type="sibTrans" cxnId="{AABCBABC-F95B-4E64-96FD-8A6E03E1B899}">
      <dgm:prSet/>
      <dgm:spPr/>
      <dgm:t>
        <a:bodyPr/>
        <a:lstStyle/>
        <a:p>
          <a:endParaRPr lang="en-US"/>
        </a:p>
      </dgm:t>
    </dgm:pt>
    <dgm:pt modelId="{F42D73D1-18B8-490F-86F9-064194F6635D}">
      <dgm:prSet phldrT="[Text]"/>
      <dgm:spPr>
        <a:solidFill>
          <a:schemeClr val="bg2">
            <a:alpha val="23000"/>
          </a:schemeClr>
        </a:solidFill>
      </dgm:spPr>
      <dgm:t>
        <a:bodyPr/>
        <a:lstStyle/>
        <a:p>
          <a:r>
            <a:rPr lang="en-US" dirty="0" smtClean="0">
              <a:hlinkClick xmlns:r="http://schemas.openxmlformats.org/officeDocument/2006/relationships" r:id="rId2" action="ppaction://hlinksldjump" tooltip="click here for more"/>
            </a:rPr>
            <a:t>Why is it necessary?</a:t>
          </a:r>
          <a:endParaRPr lang="en-US" dirty="0"/>
        </a:p>
      </dgm:t>
    </dgm:pt>
    <dgm:pt modelId="{2AB0AB19-2025-4568-807E-F76AC19DB6A8}" type="parTrans" cxnId="{467F4BF1-1F15-49B1-8EF6-ADE6F39C113F}">
      <dgm:prSet/>
      <dgm:spPr/>
      <dgm:t>
        <a:bodyPr/>
        <a:lstStyle/>
        <a:p>
          <a:endParaRPr lang="en-US" dirty="0"/>
        </a:p>
      </dgm:t>
    </dgm:pt>
    <dgm:pt modelId="{88881FC6-5EDA-4BCB-B4C7-36988B7A70FC}" type="sibTrans" cxnId="{467F4BF1-1F15-49B1-8EF6-ADE6F39C113F}">
      <dgm:prSet/>
      <dgm:spPr/>
      <dgm:t>
        <a:bodyPr/>
        <a:lstStyle/>
        <a:p>
          <a:endParaRPr lang="en-US"/>
        </a:p>
      </dgm:t>
    </dgm:pt>
    <dgm:pt modelId="{3A1F6828-6B91-4339-B9F0-66FA9684CECE}">
      <dgm:prSet phldrT="[Text]"/>
      <dgm:spPr>
        <a:solidFill>
          <a:schemeClr val="bg2">
            <a:alpha val="25000"/>
          </a:schemeClr>
        </a:solidFill>
      </dgm:spPr>
      <dgm:t>
        <a:bodyPr/>
        <a:lstStyle/>
        <a:p>
          <a:r>
            <a:rPr lang="en-US" dirty="0" smtClean="0">
              <a:hlinkClick xmlns:r="http://schemas.openxmlformats.org/officeDocument/2006/relationships" r:id="rId3" action="ppaction://hlinksldjump" tooltip="click here for more"/>
            </a:rPr>
            <a:t>When is it needed?</a:t>
          </a:r>
          <a:endParaRPr lang="en-US" dirty="0"/>
        </a:p>
      </dgm:t>
    </dgm:pt>
    <dgm:pt modelId="{1E66A36D-EDB5-4503-AF00-3BB8A82A2474}" type="parTrans" cxnId="{7173DB38-A9D0-43AD-9D4B-4A34FFE92B94}">
      <dgm:prSet/>
      <dgm:spPr/>
      <dgm:t>
        <a:bodyPr/>
        <a:lstStyle/>
        <a:p>
          <a:endParaRPr lang="en-US" dirty="0"/>
        </a:p>
      </dgm:t>
    </dgm:pt>
    <dgm:pt modelId="{095EB3E2-C3B8-4043-B422-B2DBC7E9DCF2}" type="sibTrans" cxnId="{7173DB38-A9D0-43AD-9D4B-4A34FFE92B94}">
      <dgm:prSet/>
      <dgm:spPr/>
      <dgm:t>
        <a:bodyPr/>
        <a:lstStyle/>
        <a:p>
          <a:endParaRPr lang="en-US"/>
        </a:p>
      </dgm:t>
    </dgm:pt>
    <dgm:pt modelId="{1F6D007C-BFF0-4C5E-8246-2096EA6A92E6}">
      <dgm:prSet/>
      <dgm:spPr>
        <a:solidFill>
          <a:schemeClr val="bg2">
            <a:alpha val="25000"/>
          </a:schemeClr>
        </a:solidFill>
      </dgm:spPr>
      <dgm:t>
        <a:bodyPr/>
        <a:lstStyle/>
        <a:p>
          <a:r>
            <a:rPr lang="en-US" dirty="0" smtClean="0">
              <a:hlinkClick xmlns:r="http://schemas.openxmlformats.org/officeDocument/2006/relationships" r:id="rId4" action="ppaction://hlinksldjump" tooltip="click here for more"/>
            </a:rPr>
            <a:t>Who should be doing it?</a:t>
          </a:r>
          <a:endParaRPr lang="en-US" dirty="0"/>
        </a:p>
      </dgm:t>
    </dgm:pt>
    <dgm:pt modelId="{B497AE23-E8C0-48BB-B2C4-904D66B7FC04}" type="parTrans" cxnId="{8B80BF48-179B-4C52-8CE0-060E528CE372}">
      <dgm:prSet/>
      <dgm:spPr/>
      <dgm:t>
        <a:bodyPr/>
        <a:lstStyle/>
        <a:p>
          <a:endParaRPr lang="en-US" dirty="0"/>
        </a:p>
      </dgm:t>
    </dgm:pt>
    <dgm:pt modelId="{33793668-97A9-466C-91C6-7F0E0869F8CB}" type="sibTrans" cxnId="{8B80BF48-179B-4C52-8CE0-060E528CE372}">
      <dgm:prSet/>
      <dgm:spPr/>
      <dgm:t>
        <a:bodyPr/>
        <a:lstStyle/>
        <a:p>
          <a:endParaRPr lang="en-US"/>
        </a:p>
      </dgm:t>
    </dgm:pt>
    <dgm:pt modelId="{13983522-A601-4535-B898-A674D0281D79}">
      <dgm:prSet phldrT="[Text]" phldr="1"/>
      <dgm:spPr/>
      <dgm:t>
        <a:bodyPr/>
        <a:lstStyle/>
        <a:p>
          <a:endParaRPr lang="en-US" dirty="0"/>
        </a:p>
      </dgm:t>
    </dgm:pt>
    <dgm:pt modelId="{B301F470-89E4-4298-9763-2674626C61C7}" type="sibTrans" cxnId="{3DC62440-0235-4FC7-B658-0890235BC8CE}">
      <dgm:prSet/>
      <dgm:spPr/>
      <dgm:t>
        <a:bodyPr/>
        <a:lstStyle/>
        <a:p>
          <a:endParaRPr lang="en-US"/>
        </a:p>
      </dgm:t>
    </dgm:pt>
    <dgm:pt modelId="{7041429D-1777-4DA6-BB64-9823E5E1DFD9}" type="parTrans" cxnId="{3DC62440-0235-4FC7-B658-0890235BC8CE}">
      <dgm:prSet/>
      <dgm:spPr/>
      <dgm:t>
        <a:bodyPr/>
        <a:lstStyle/>
        <a:p>
          <a:endParaRPr lang="en-US"/>
        </a:p>
      </dgm:t>
    </dgm:pt>
    <dgm:pt modelId="{E13A2B17-9324-47BC-BD32-9CADBABF6FFF}" type="pres">
      <dgm:prSet presAssocID="{E1BEBF46-D89C-47CD-929A-B393144343F3}" presName="cycle" presStyleCnt="0">
        <dgm:presLayoutVars>
          <dgm:chMax val="1"/>
          <dgm:dir/>
          <dgm:animLvl val="ctr"/>
          <dgm:resizeHandles val="exact"/>
        </dgm:presLayoutVars>
      </dgm:prSet>
      <dgm:spPr/>
      <dgm:t>
        <a:bodyPr/>
        <a:lstStyle/>
        <a:p>
          <a:endParaRPr lang="en-US"/>
        </a:p>
      </dgm:t>
    </dgm:pt>
    <dgm:pt modelId="{687BF8D1-3D21-446E-966C-F5E272012A42}" type="pres">
      <dgm:prSet presAssocID="{13983522-A601-4535-B898-A674D0281D79}" presName="centerShape" presStyleLbl="node0" presStyleIdx="0" presStyleCnt="1"/>
      <dgm:spPr/>
      <dgm:t>
        <a:bodyPr/>
        <a:lstStyle/>
        <a:p>
          <a:endParaRPr lang="en-US"/>
        </a:p>
      </dgm:t>
    </dgm:pt>
    <dgm:pt modelId="{AF03512D-676D-4084-91C0-9B9182024FF6}" type="pres">
      <dgm:prSet presAssocID="{A4FE048D-4B00-4ADA-AF77-27E1878D2157}" presName="parTrans" presStyleLbl="bgSibTrans2D1" presStyleIdx="0" presStyleCnt="4" custScaleX="41024" custLinFactNeighborX="23480" custLinFactNeighborY="86097"/>
      <dgm:spPr/>
      <dgm:t>
        <a:bodyPr/>
        <a:lstStyle/>
        <a:p>
          <a:endParaRPr lang="en-US"/>
        </a:p>
      </dgm:t>
    </dgm:pt>
    <dgm:pt modelId="{1399B690-2B73-4387-9446-A2ABCCF05BF8}" type="pres">
      <dgm:prSet presAssocID="{E7C2C954-03BC-4203-B17B-6C38A8DE3989}" presName="node" presStyleLbl="node1" presStyleIdx="0" presStyleCnt="4">
        <dgm:presLayoutVars>
          <dgm:bulletEnabled val="1"/>
        </dgm:presLayoutVars>
      </dgm:prSet>
      <dgm:spPr/>
      <dgm:t>
        <a:bodyPr/>
        <a:lstStyle/>
        <a:p>
          <a:endParaRPr lang="en-US"/>
        </a:p>
      </dgm:t>
    </dgm:pt>
    <dgm:pt modelId="{FC5B8C92-2016-4FE8-A826-BFEDED7FA5E5}" type="pres">
      <dgm:prSet presAssocID="{2AB0AB19-2025-4568-807E-F76AC19DB6A8}" presName="parTrans" presStyleLbl="bgSibTrans2D1" presStyleIdx="1" presStyleCnt="4" custAng="1500000" custScaleX="47407" custLinFactNeighborX="11100" custLinFactNeighborY="63360"/>
      <dgm:spPr/>
      <dgm:t>
        <a:bodyPr/>
        <a:lstStyle/>
        <a:p>
          <a:endParaRPr lang="en-US"/>
        </a:p>
      </dgm:t>
    </dgm:pt>
    <dgm:pt modelId="{54F53FF7-2CD2-4321-AF4D-43245B6FBA4C}" type="pres">
      <dgm:prSet presAssocID="{F42D73D1-18B8-490F-86F9-064194F6635D}" presName="node" presStyleLbl="node1" presStyleIdx="1" presStyleCnt="4">
        <dgm:presLayoutVars>
          <dgm:bulletEnabled val="1"/>
        </dgm:presLayoutVars>
      </dgm:prSet>
      <dgm:spPr/>
      <dgm:t>
        <a:bodyPr/>
        <a:lstStyle/>
        <a:p>
          <a:endParaRPr lang="en-US"/>
        </a:p>
      </dgm:t>
    </dgm:pt>
    <dgm:pt modelId="{451BB532-AEE1-4F98-A4DF-3215ACC1E009}" type="pres">
      <dgm:prSet presAssocID="{1E66A36D-EDB5-4503-AF00-3BB8A82A2474}" presName="parTrans" presStyleLbl="bgSibTrans2D1" presStyleIdx="2" presStyleCnt="4" custAng="20100000" custScaleX="46307" custLinFactNeighborX="-8760" custLinFactNeighborY="61673"/>
      <dgm:spPr/>
      <dgm:t>
        <a:bodyPr/>
        <a:lstStyle/>
        <a:p>
          <a:endParaRPr lang="en-US"/>
        </a:p>
      </dgm:t>
    </dgm:pt>
    <dgm:pt modelId="{AE28ED62-5A63-4EA5-BFD6-E441F29EB2FE}" type="pres">
      <dgm:prSet presAssocID="{3A1F6828-6B91-4339-B9F0-66FA9684CECE}" presName="node" presStyleLbl="node1" presStyleIdx="2" presStyleCnt="4">
        <dgm:presLayoutVars>
          <dgm:bulletEnabled val="1"/>
        </dgm:presLayoutVars>
      </dgm:prSet>
      <dgm:spPr/>
      <dgm:t>
        <a:bodyPr/>
        <a:lstStyle/>
        <a:p>
          <a:endParaRPr lang="en-US"/>
        </a:p>
      </dgm:t>
    </dgm:pt>
    <dgm:pt modelId="{376827DB-5DB9-4DC2-8091-F4481F494DBC}" type="pres">
      <dgm:prSet presAssocID="{B497AE23-E8C0-48BB-B2C4-904D66B7FC04}" presName="parTrans" presStyleLbl="bgSibTrans2D1" presStyleIdx="3" presStyleCnt="4" custScaleX="41821" custLinFactNeighborX="-24220" custLinFactNeighborY="86414"/>
      <dgm:spPr/>
      <dgm:t>
        <a:bodyPr/>
        <a:lstStyle/>
        <a:p>
          <a:endParaRPr lang="en-US"/>
        </a:p>
      </dgm:t>
    </dgm:pt>
    <dgm:pt modelId="{8A7B81A8-02FB-4CBF-A648-20D21935FDD2}" type="pres">
      <dgm:prSet presAssocID="{1F6D007C-BFF0-4C5E-8246-2096EA6A92E6}" presName="node" presStyleLbl="node1" presStyleIdx="3" presStyleCnt="4">
        <dgm:presLayoutVars>
          <dgm:bulletEnabled val="1"/>
        </dgm:presLayoutVars>
      </dgm:prSet>
      <dgm:spPr/>
      <dgm:t>
        <a:bodyPr/>
        <a:lstStyle/>
        <a:p>
          <a:endParaRPr lang="en-US"/>
        </a:p>
      </dgm:t>
    </dgm:pt>
  </dgm:ptLst>
  <dgm:cxnLst>
    <dgm:cxn modelId="{DBEEAE3D-9DEE-4081-934C-07FBD94B7BAC}" type="presOf" srcId="{F42D73D1-18B8-490F-86F9-064194F6635D}" destId="{54F53FF7-2CD2-4321-AF4D-43245B6FBA4C}" srcOrd="0" destOrd="0" presId="urn:microsoft.com/office/officeart/2005/8/layout/radial4"/>
    <dgm:cxn modelId="{467F4BF1-1F15-49B1-8EF6-ADE6F39C113F}" srcId="{13983522-A601-4535-B898-A674D0281D79}" destId="{F42D73D1-18B8-490F-86F9-064194F6635D}" srcOrd="1" destOrd="0" parTransId="{2AB0AB19-2025-4568-807E-F76AC19DB6A8}" sibTransId="{88881FC6-5EDA-4BCB-B4C7-36988B7A70FC}"/>
    <dgm:cxn modelId="{167FC74B-1D36-44C3-B29F-710C198B8A2C}" type="presOf" srcId="{A4FE048D-4B00-4ADA-AF77-27E1878D2157}" destId="{AF03512D-676D-4084-91C0-9B9182024FF6}" srcOrd="0" destOrd="0" presId="urn:microsoft.com/office/officeart/2005/8/layout/radial4"/>
    <dgm:cxn modelId="{74A058DB-D528-42D3-8211-43DC45066DA9}" type="presOf" srcId="{13983522-A601-4535-B898-A674D0281D79}" destId="{687BF8D1-3D21-446E-966C-F5E272012A42}" srcOrd="0" destOrd="0" presId="urn:microsoft.com/office/officeart/2005/8/layout/radial4"/>
    <dgm:cxn modelId="{70B77ACA-107B-4308-B85A-472EECDD6B58}" type="presOf" srcId="{B497AE23-E8C0-48BB-B2C4-904D66B7FC04}" destId="{376827DB-5DB9-4DC2-8091-F4481F494DBC}" srcOrd="0" destOrd="0" presId="urn:microsoft.com/office/officeart/2005/8/layout/radial4"/>
    <dgm:cxn modelId="{D6678008-463F-4903-A8C1-41C95019A123}" type="presOf" srcId="{3A1F6828-6B91-4339-B9F0-66FA9684CECE}" destId="{AE28ED62-5A63-4EA5-BFD6-E441F29EB2FE}" srcOrd="0" destOrd="0" presId="urn:microsoft.com/office/officeart/2005/8/layout/radial4"/>
    <dgm:cxn modelId="{7173DB38-A9D0-43AD-9D4B-4A34FFE92B94}" srcId="{13983522-A601-4535-B898-A674D0281D79}" destId="{3A1F6828-6B91-4339-B9F0-66FA9684CECE}" srcOrd="2" destOrd="0" parTransId="{1E66A36D-EDB5-4503-AF00-3BB8A82A2474}" sibTransId="{095EB3E2-C3B8-4043-B422-B2DBC7E9DCF2}"/>
    <dgm:cxn modelId="{24F78F17-3EF9-4787-9959-E75911AAC87D}" type="presOf" srcId="{E7C2C954-03BC-4203-B17B-6C38A8DE3989}" destId="{1399B690-2B73-4387-9446-A2ABCCF05BF8}" srcOrd="0" destOrd="0" presId="urn:microsoft.com/office/officeart/2005/8/layout/radial4"/>
    <dgm:cxn modelId="{D56D514C-D6E2-46DA-8225-3FC111F44267}" type="presOf" srcId="{2AB0AB19-2025-4568-807E-F76AC19DB6A8}" destId="{FC5B8C92-2016-4FE8-A826-BFEDED7FA5E5}" srcOrd="0" destOrd="0" presId="urn:microsoft.com/office/officeart/2005/8/layout/radial4"/>
    <dgm:cxn modelId="{A2C81704-9888-48C7-A231-747B0BBB2B14}" type="presOf" srcId="{E1BEBF46-D89C-47CD-929A-B393144343F3}" destId="{E13A2B17-9324-47BC-BD32-9CADBABF6FFF}" srcOrd="0" destOrd="0" presId="urn:microsoft.com/office/officeart/2005/8/layout/radial4"/>
    <dgm:cxn modelId="{8B80BF48-179B-4C52-8CE0-060E528CE372}" srcId="{13983522-A601-4535-B898-A674D0281D79}" destId="{1F6D007C-BFF0-4C5E-8246-2096EA6A92E6}" srcOrd="3" destOrd="0" parTransId="{B497AE23-E8C0-48BB-B2C4-904D66B7FC04}" sibTransId="{33793668-97A9-466C-91C6-7F0E0869F8CB}"/>
    <dgm:cxn modelId="{3DC62440-0235-4FC7-B658-0890235BC8CE}" srcId="{E1BEBF46-D89C-47CD-929A-B393144343F3}" destId="{13983522-A601-4535-B898-A674D0281D79}" srcOrd="0" destOrd="0" parTransId="{7041429D-1777-4DA6-BB64-9823E5E1DFD9}" sibTransId="{B301F470-89E4-4298-9763-2674626C61C7}"/>
    <dgm:cxn modelId="{DD0D2358-DA6A-41E2-ADAC-98DB27F9EC3F}" type="presOf" srcId="{1F6D007C-BFF0-4C5E-8246-2096EA6A92E6}" destId="{8A7B81A8-02FB-4CBF-A648-20D21935FDD2}" srcOrd="0" destOrd="0" presId="urn:microsoft.com/office/officeart/2005/8/layout/radial4"/>
    <dgm:cxn modelId="{25BACC72-3684-4B86-9745-941A480FFD2C}" type="presOf" srcId="{1E66A36D-EDB5-4503-AF00-3BB8A82A2474}" destId="{451BB532-AEE1-4F98-A4DF-3215ACC1E009}" srcOrd="0" destOrd="0" presId="urn:microsoft.com/office/officeart/2005/8/layout/radial4"/>
    <dgm:cxn modelId="{AABCBABC-F95B-4E64-96FD-8A6E03E1B899}" srcId="{13983522-A601-4535-B898-A674D0281D79}" destId="{E7C2C954-03BC-4203-B17B-6C38A8DE3989}" srcOrd="0" destOrd="0" parTransId="{A4FE048D-4B00-4ADA-AF77-27E1878D2157}" sibTransId="{B2B1BAD2-2FF1-4827-A3C0-9DFDC1EA9E3D}"/>
    <dgm:cxn modelId="{DA6C7C37-5564-465C-8B29-33FB69BB72B8}" type="presParOf" srcId="{E13A2B17-9324-47BC-BD32-9CADBABF6FFF}" destId="{687BF8D1-3D21-446E-966C-F5E272012A42}" srcOrd="0" destOrd="0" presId="urn:microsoft.com/office/officeart/2005/8/layout/radial4"/>
    <dgm:cxn modelId="{066F6C6E-9853-4F2B-86BE-EB6A7CA80ADA}" type="presParOf" srcId="{E13A2B17-9324-47BC-BD32-9CADBABF6FFF}" destId="{AF03512D-676D-4084-91C0-9B9182024FF6}" srcOrd="1" destOrd="0" presId="urn:microsoft.com/office/officeart/2005/8/layout/radial4"/>
    <dgm:cxn modelId="{39B6CCB4-ED87-41BE-8A02-561E276F1E9F}" type="presParOf" srcId="{E13A2B17-9324-47BC-BD32-9CADBABF6FFF}" destId="{1399B690-2B73-4387-9446-A2ABCCF05BF8}" srcOrd="2" destOrd="0" presId="urn:microsoft.com/office/officeart/2005/8/layout/radial4"/>
    <dgm:cxn modelId="{1C189219-55F3-4BF8-91B3-436B64BB0192}" type="presParOf" srcId="{E13A2B17-9324-47BC-BD32-9CADBABF6FFF}" destId="{FC5B8C92-2016-4FE8-A826-BFEDED7FA5E5}" srcOrd="3" destOrd="0" presId="urn:microsoft.com/office/officeart/2005/8/layout/radial4"/>
    <dgm:cxn modelId="{969E1C88-3D2A-4F51-BCCF-1881A8BC0945}" type="presParOf" srcId="{E13A2B17-9324-47BC-BD32-9CADBABF6FFF}" destId="{54F53FF7-2CD2-4321-AF4D-43245B6FBA4C}" srcOrd="4" destOrd="0" presId="urn:microsoft.com/office/officeart/2005/8/layout/radial4"/>
    <dgm:cxn modelId="{3ADA520D-41FC-429F-8C78-041029E4F7EF}" type="presParOf" srcId="{E13A2B17-9324-47BC-BD32-9CADBABF6FFF}" destId="{451BB532-AEE1-4F98-A4DF-3215ACC1E009}" srcOrd="5" destOrd="0" presId="urn:microsoft.com/office/officeart/2005/8/layout/radial4"/>
    <dgm:cxn modelId="{7A35CFE5-BCC6-4390-AEB2-FEF2DA27B223}" type="presParOf" srcId="{E13A2B17-9324-47BC-BD32-9CADBABF6FFF}" destId="{AE28ED62-5A63-4EA5-BFD6-E441F29EB2FE}" srcOrd="6" destOrd="0" presId="urn:microsoft.com/office/officeart/2005/8/layout/radial4"/>
    <dgm:cxn modelId="{409365F5-CC1A-4514-BD36-9EC5254EEF45}" type="presParOf" srcId="{E13A2B17-9324-47BC-BD32-9CADBABF6FFF}" destId="{376827DB-5DB9-4DC2-8091-F4481F494DBC}" srcOrd="7" destOrd="0" presId="urn:microsoft.com/office/officeart/2005/8/layout/radial4"/>
    <dgm:cxn modelId="{3B354BA9-1402-4352-8DAE-2C0A4E511B02}" type="presParOf" srcId="{E13A2B17-9324-47BC-BD32-9CADBABF6FFF}" destId="{8A7B81A8-02FB-4CBF-A648-20D21935FDD2}"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2DF030-9B70-45BF-9A2A-C27028163ADD}" type="datetimeFigureOut">
              <a:rPr lang="en-US"/>
              <a:pPr>
                <a:defRPr/>
              </a:pPr>
              <a:t>3/22/2018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6C19125-31BD-4169-8A09-A317AE7FF10C}" type="slidenum">
              <a:rPr lang="en-US"/>
              <a:pPr>
                <a:defRPr/>
              </a:pPr>
              <a:t>‹#›</a:t>
            </a:fld>
            <a:endParaRPr lang="en-US" dirty="0"/>
          </a:p>
        </p:txBody>
      </p:sp>
    </p:spTree>
    <p:extLst>
      <p:ext uri="{BB962C8B-B14F-4D97-AF65-F5344CB8AC3E}">
        <p14:creationId xmlns:p14="http://schemas.microsoft.com/office/powerpoint/2010/main" val="991846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4095" units="dev"/>
          <inkml:channel name="Y" type="integer" max="4095" units="dev"/>
        </inkml:traceFormat>
        <inkml:channelProperties>
          <inkml:channelProperty channel="X" name="resolution" value="4.96364E-6" units="1/dev"/>
          <inkml:channelProperty channel="Y" name="resolution" value="6.61765E-6" units="1/dev"/>
        </inkml:channelProperties>
      </inkml:inkSource>
      <inkml:timestamp xml:id="ts0" timeString="2008-12-27T16:35:33.82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86 145,'0'0,"0"0,0 0,0 0,0 0,0 0,-32-72,32 72,0 0,0 0,0 0,0 0,0 0,0 0,0 0,0 0,0 0,0 0,0 0,-54-73,54 73,0 0,0 0,0 0,0 0,0 0,0 0,0 0,0 0,0 0,0 0,0 0,0 0,0 0,0 0,0 0,0 0,0 0,0 0,0 0,0 0,0 0,0 0,0 0,0 0</inkml:trace>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4-02T19:21:27.35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 0 7,'-16'-4'10,"16"4"1,0 0-2,0 0-1,0 0 1,-12 20-1,12-20-1,0 0-1,0 0-1,0 0 1,0 0-1,0 0-1,0 0 0,0 0-1,0 0 1,0 0-2,0 0 0,0 0-1,0 0 0,0 0 1,0 0-1,0 0 2,0 0 0,0 0 0,0 0 0,0 0-1,0 0 0,0 0-1,0 0-1,0 0 0,0 0 0,-1 17 0,1-17 0,0 0 1,9 18 1,-9-18 0,9 18 0,-9-18 0,9 25-1,-9-25 1,14 29-1,-8-12 1,-6-17-1,15 29-1,-15-29 1,12 23 0,-12-23 0,10 18 1,-10-18-1,9 18 0,-9-18-1,0 0 1,10 24-1,-10-24 0,0 0 0,12 20 0,-12-20 0,0 0-1,0 0 1,14 14 0,-14-14 1,0 0-1,0 0 1,0 0-1,14 18 1,-14-18-1,0 0 0,0 0 1,13 20-1,-13-20 0,0 0 0,14 17 0,-14-17 0,0 0 0,18 16 0,-18-16 0,17 14 0,-17-14 1,15 14-1,-15-14 1,0 0-1,16 20 0,-16-20 1,0 0-1,15 18 0,-15-18 0,0 0 1,0 0-1,12 18 0,-12-18 1,0 0-1,0 0 1,11 16-1,-11-16 1,0 0-1,0 0 0,0 0 1,15 20-1,-15-20 0,0 0 0,12 19 1,-12-19-1,9 18 2,-9-18-2,9 20 1,-9-20-1,9 19 0,-9-19 1,10 19-1,-10-19 0,9 16 0,-9-16 0,10 16 0,-10-16 0,10 18 0,-10-18 0,11 18 0,-11-18 0,10 20 0,-10-20 0,12 18 0,-12-18 0,0 0 0,17 20 0,-17-20 0,0 0 0,15 18 0,-15-18 0,0 0 0,15 22 0,-15-22 0,0 0 0,15 20 0,-15-20 0,11 16 0,-11-16 0,12 17 0,-12-17 1,13 21-1,-13-21 0,15 24 1,-15-24-1,17 25 1,-17-25-1,19 24 0,-19-24 0,17 22 0,-17-22 0,13 18 0,-13-18 1,12 18-1,-12-18 0,16 22 0,-16-22 1,18 27-1,-18-27 0,22 29 0,-10-13 0,-12-16 0,25 27 0,-25-27 1,21 27-1,-21-27 0,19 27 1,-19-27-1,18 25 1,-18-25-1,18 25 1,-18-25-1,17 26 0,-17-26 0,13 22 0,-13-22 1,14 14-1,-14-14 0,0 0 0,16 20-1,-16-20 2,0 0-2,14 16 1,-14-16 0,0 0 0,14 17 0,-14-17 0,0 0 0,13 19 0,-13-19 0,0 0 1,15 20-1,-15-20 0,11 17 0,-11-17 1,9 16-1,-9-16 0,9 16 0,-9-16 1,10 17-1,-10-17 0,9 18 1,-9-18-1,10 18 0,-10-18 1,10 20-1,-10-20 0,10 21 1,-10-21-1,9 20 0,-9-20 0,11 22 0,-11-22 0,12 20 0,-12-20 0,13 20 0,-13-20 0,16 24 0,-16-24 0,13 23 0,-13-23 0,12 24 1,-12-24-1,9 21 0,-9-21 0,8 22 0,-8-22 0,9 24 0,-9-24 0,9 20 0,-9-20 0,10 23 0,-10-23 0,11 24 0,-11-24 0,11 20 0,-11-20 0,12 27 1,-12-27-1,12 25 0,-12-25 0,10 30 1,-10-30-1,11 29 1,-11-29-1,11 29 0,-11-29 0,9 27 0,-9-27 0,10 22 0,-10-22 0,9 20 0,-9-20 0,9 18 0,-9-18 0,7 16 0,-7-16 0,0 0 0,12 20 0,-12-20 0,0 0 1,9 16-1,-9-16 0,0 0 0,0 0 0,11 20 0,-11-20 0,0 0 0,10 17-1,-10-17 1,0 0 0,13 16 0,-13-16 0,0 0 0,12 18 0,-12-18 0,0 0 0,15 20 0,-15-20 0,10 16 0,-10-16 0,12 20 1,-12-20-1,12 22-1,-12-22 2,14 24-2,-14-24 1,17 25 0,-17-25 0,19 22-1,-19-22 1,18 16 0,-18-16 0,15 16 0,-15-16 0,15 17 0,-15-17 0,0 0 0,20 19 0,-20-19 0,13 11 0,-13-11 0,0 0 0,17 11 0,-17-11 0,0 0 0,13 9 0,-13-9 0,0 0 0,14 7 0,-14-7 0,0 0 0,0 0 0,14 8 0,-14-8 0,0 0 0,0 0 0,0 0 0,13 7 0,-13-7 0,0 0 0,15 7 0,-15-7 0,0 0 0,20 9 0,-20-9 0,14 6 0,-14-6 0,14 3 0,-14-3 0,0 0 0,18 11 0,-18-11 0,15 9 0,-15-9 0,17 11 0,-17-11 0,16 13 0,-16-13 0,18 14 1,-18-14-1,16 15 0,-16-15 0,13 12 0,-13-12 0,0 0 0,14 15 1,-14-15-1,0 0 0,0 0 0,0 0 1,0 0-1,0 0 1,0 0 0,0 0 0,4 16 0,-4-16-1,0 0 1,-4 18-1,4-18 1,0 0-1,-6 21 0,6-21 0,0 0 0,0 0 0,0 0 0,0 0 0,0 0 0,0 0 0,-5 17 0,5-17 0,0 0-1,0 16 1,0-16 0,0 0 0,2 18-1,-2-18 1,0 0 0,1 16 0,-1-16 0,0 0-1,5 18 1,-5-18 0,3 17 0,-3-17 0,4 20 0,-4-20 0,5 18 0,-5-18 0,6 18 0,-6-18-1,0 0 1,9 18 0,-9-18 0,0 0 0,9 20 0,-9-20 0,7 18 0,-7-18 0,10 22 0,-10-22-1,10 25 1,-10-25 0,12 22 0,-12-22 0,12 20-1,-12-20 1,10 18 0,-10-18 0,12 16 0,-12-16 0,12 16 0,-12-16 0,13 17 0,-13-17 0,12 16 0,-12-16 0,10 18 0,-10-18 0,11 16 0,-11-16 0,15 15 0,-15-15 0,15 16 0,-15-16 0,17 15 1,-17-15-1,18 16 0,-18-16 0,15 18 0,-15-18 0,13 22 0,-13-22 0,16 22 0,-16-22 0,17 21 0,-17-21 0,15 20 0,-15-20 0,15 24 0,-15-24 0,17 25 1,-17-25-1,16 27 0,-16-27 0,17 28 0,-17-28 1,20 21-1,-20-21 0,19 23 0,-19-23 0,20 18 0,-20-18 0,21 18 0,-21-18 0,21 18 0,-21-18 0,21 20 0,-21-20 0,22 18 1,-22-18-1,21 20 0,-21-20 0,17 18 0,-17-18 0,15 17 0,-15-17 0,17 18 0,-17-18 0,16 18 0,-16-18 0,23 20 0,-23-20 0,24 23 0,-24-23 0,26 28 0,-12-14 0,0 1 0,0-1 0,1 2 0,-2-1 0,1-1 0,-1 1 0,1-1 1,-14-14-1,26 29 0,-26-29 0,24 24 1,-24-24-1,24 20 0,-24-20 0,25 18 0,-11-11 0,-14-7 0,22 15 0,-22-15 0,20 12 0,-20-12 0,18 17 1,-18-17-1,17 18 0,-17-18 0,18 20 0,-18-20 0,19 18 0,-19-18 1,21 16-1,-21-16 0,22 13 0,-22-13 0,16 12 0,-16-12 0,15 13 0,-15-13 0,18 14 0,-18-14 0,17 13 0,-17-13 0,16 15 0,-16-15 0,17 12 0,-17-12 0,15 11 0,-15-11 0,15 11 0,-15-11 0,15 11 0,-15-11 0,17 12 0,-17-12 0,15 11 0,-15-11 0,16 9 0,-16-9 0,15 9 0,-15-9 0,15 9 0,-15-9 0,16 9 0,-16-9 0,19 9 0,-19-9 0,19 7 0,-19-7 0,20 9 0,-20-9 0,20 8 0,-20-8 0,18 7 0,-18-7 0,15 9 0,-15-9 0,16 7 0,-16-7 0,17 9 0,-17-9 0,20 7 0,-20-7 0,22 9 0,-22-9 0,22 6 0,-22-6 0,21 7 0,-21-7 0,22 7 0,-22-7 0,22 9 0,-22-9 0,23 11 0,-10-5 1,-13-6-1,25 11 0,-12-2 0,-13-9 0,26 16 0,-13-5 0,-13-11 1,26 20-1,-11-11 1,-2 2-1,-13-11 1,26 18-2,-26-18 2,24 14-1,-24-14 0,24 13-1,-24-13 1,21 14 1,-21-14-1,23 13 0,-23-13 0,24 11 0,-24-11 0,24 13 0,-24-13 0,24 9 0,-24-9 0,18 11 1,-18-11-1,17 12 0,-17-12 0,16 11 0,-16-11 0,17 13 0,-17-13 0,18 12 0,-18-12 0,18 11 0,-18-11 0,17 13 0,-17-13 0,15 11 0,-15-11 0,13 13 0,-13-13 0,15 10 0,-15-10 0,0 0 1,18 18-1,-18-18 0,0 0 0,20 20 0,-20-20 1,12 17-1,-12-17 0,13 14 0,-13-14 0,14 17 0,-14-17 0,15 19 0,-15-19 0,13 20 1,-13-20-1,16 24 0,-16-24 0,16 27 0,-16-27 0,15 25 1,-15-25-1,12 29 0,-12-29 0,14 23 0,-14-23 0,17 24 0,-17-24 0,15 25 0,-15-25 0,22 24 0,-22-24 0,22 29 0,-22-29 0,20 29 0,-20-29 0,18 25 0,-18-25 0,15 23 0,-15-23 0,17 26 0,-17-26 1,15 25-1,-15-25 0,17 24 0,-17-24 0,15 23 0,-15-23 0,12 18 0,-12-18 0,12 17 0,-12-17 0,0 0 0,15 20 0,-15-20 0,0 0 0,0 0 0,13 19 0,-13-19 0,0 0 0,11 17 1,-11-17-1,0 0 0,12 16 0,-12-16 0,0 0 0,0 0 0,12 20 0,-12-20 0,0 0 0,9 16 0,-9-16 0,6 20 1,-6-20-1,9 20 0,-9-20 0,7 24-1,-7-24 1,11 20-1,-11-20 1,10 16-1,-10-16 1,11 18 0,-11-18 0,12 20 0,-12-20 0,14 22 0,-14-22 0,12 25 0,-12-25 0,12 22 0,-12-22 0,10 20 0,-10-20 0,9 21 0,-9-21 0,9 20 0,-9-20 1,10 24-1,-10-24 0,13 26 0,-13-26 0,14 26 0,-14-26 0,14 25 1,-14-25-1,14 22 0,-14-22 0,7 16 0,-7-16 0,0 0 0,9 22 0,-9-22 0,0 0 0,8 21 0,-8-21 0,6 20 0,-6-20 0,6 19 0,-6-19 0,5 18 0,-5-18 0,6 16 1,-6-16-2,0 0 1,6 22 0,-6-22 1,4 16-1,-4-16 0,5 18 0,-5-18 0,6 20 0,-6-20 0,6 18 0,-6-18 0,0 0 0,6 18 1,-6-18-1,0 0 0,0 0 0,0 0 0,4 17 0,-4-17 0,0 0 1,0 0-1,0 0 0,0 0 0,0 0 0,0 0 0,0 0 0,2 16 0,-2-16 0,0 0 0,0 0 0,0 0 1,0 0-1,0 0 0,0 0 0,0 0 0,0 0 0,0 0 0,0 0 0,0 0 0,0 0 1,0 0-1,0 0 0,0 0 1,0 0-1,0 0 0,0 0-1,0 0-1,0 0 0,0 0-3,0 0-4,0 0-6,0 0-7,0 0-7,0 0-2,0 0 0,0 0 1</inkml:trace>
</inkml:ink>
</file>

<file path=ppt/ink/ink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4-02T19:21:34.12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7891 5165 1,'0'0'7,"-6"-16"-1,6 16 0,-5-16 0,5 16 1,-6-20 2,6 20 0,-7-18-1,7 18 2,0 0-1,-9-16 0,9 16-2,0 0-2,0 0-2,0 0 0,-14-19-1,14 19-1,0 0 0,-10-18 1,10 18 0,-11-16 1,11 16-1,-11-18 1,11 18 0,0 0 0,-15-20 0,15 20 0,0 0-1,0 0 1,0 0 0,-12-16 0,12 16 1,0 0 0,0 0-1,0 0 1,0 0 0,0 0-1,0 0 1,-12-17-3,12 17 1,0 0-1,0 0 0,0 0 0,0 0 1,0 0 0,0 0 0,0 0-1,0 0 1,0 0 0,0 0-1,0 0 0,0 0 0,0 0-1,0 0 1,0 0-1,0 0 1,0 0-1,0 0 1,-1 24-1,1-24 1,6 23-1,-6-23 1,9 33-1,-3-17 1,-2 1 0,2 1-1,-6-18 1,11 31-1,-11-31 1,10 27 0,-10-27 0,8 25-1,-8-25 1,8 20 0,-8-20-1,6 18 1,-6-18-1,6 18 0,-6-18 1,7 17-1,-7-17 1,8 18-1,-8-18 0,7 25 1,-7-25-1,8 28 0,-8-28 0,7 27 0,-7-27 0,9 26 0,-9-26 0,8 16 0,-8-16 0,0 0 0,11 16 1,-11-16-1,0 0 1,7 22-1,-7-22 0,6 20 1,-6-20-1,8 22 0,-8-22 1,7 21-1,-7-21 0,8 20 0,-8-20 0,9 22 0,-9-22 0,9 24 0,-9-24 1,10 29-1,-10-29 0,11 30 0,-7-13 0,-4-17 0,10 30 0,-10-30 0,9 28 0,-9-28 1,9 23-1,-9-23 0,7 20 0,-7-20 0,11 22 0,-11-22 0,9 23 0,-9-23 1,9 24-1,-9-24 0,9 25 0,-9-25 0,9 20 0,-9-20 0,9 17 0,-9-17 0,11 19 0,-11-19 0,9 23 0,-9-23 0,13 29 0,-7-11 1,0 0-1,2 0 0,-2 1 0,1-3 0,-7-16 0,14 31 1,-14-31-1,12 29 0,-12-29 0,12 27 0,-12-27 1,11 29-1,-11-29 0,10 29 0,-10-29 0,11 27 0,-11-27 0,9 23 0,-9-23 0,9 20 0,-9-20 0,8 17 1,-8-17-1,7 16 0,-7-16 0,8 18 0,-8-18 0,9 24 0,-9-24 0,7 23-1,-7-23 1,9 26 0,-9-26 0,11 25 0,-11-25 0,7 20 0,-7-20 0,9 23 0,-9-23 0,9 21 0,-9-21 0,8 18 0,-8-18 0,8 19 0,-8-19 0,7 18 0,-7-18 0,8 20 0,-8-20 0,7 23 0,-7-23 0,8 25 0,-8-25 0,9 26 0,-9-26 0,9 25 0,-9-25 0,9 26 0,-9-26 1,9 23-1,-9-23 0,8 25 0,-8-25 0,7 29 0,-7-29 0,9 28 0,-9-28 0,8 30 0,-8-30 1,9 29-1,-9-29 0,13 29 0,-13-29 0,12 18 0,-12-18 0,0 0 0,19 19 1,-19-19-1,0 0 0,0 0 0,12 18 0,-12-18 0,0 0 0,6 21 0,-6-21 0,4 17 0,-4-17 0,6 16 0,-6-16 1,8 23-1,-8-23 0,6 23 0,-6-23 0,7 24 0,-7-24 0,8 25 0,-8-25 0,9 22 0,-9-22 0,7 22 0,-7-22 0,11 21 0,-11-21 0,9 26 1,-9-26-1,9 23 0,-9-23 0,11 24 0,-11-24 0,9 20 0,-9-20 0,7 16 0,-7-16 0,8 16 0,-8-16 0,7 17 0,-7-17 0,8 18 0,-8-18 0,7 20 0,-7-20 0,10 25 0,-10-25 0,7 25 0,-7-25 0,8 22 0,-8-22-1,7 22 1,-7-22 0,8 18 0,-8-18 0,7 18 0,-7-18 0,8 18 0,-8-18 0,9 22 0,-9-22 0,7 18 0,-7-18 0,9 18 0,-9-18 0,0 0 0,11 22 0,-11-22 0,0 0 0,0 0 0,8 19 0,-8-19 0,0 0 0,0 0 0,0 0 0,7 16 0,-7-16 0,0 0 0,0 0 0,0 0 0,9 18 0,-9-18 0,0 0 0,0 0 1,0 0-1,6 17 0,-6-17 0,0 0 0,0 0 0,8 20 0,-8-20 0,0 0 0,4 16 0,-4-16 0,0 0 0,0 0 0,5 16 0,-5-16 0,0 0 1,0 0-1,7 18 0,-7-18 0,0 0 0,0 0-1,9 18 1,-9-18 0,0 0 0,0 0 0,0 0 0,6 17 0,-6-17 1,0 0-1,0 0 0,0 0 0,0 0 0,0 0 0,0 0 0,8 16 0,-8-16 0,0 0 0,0 0 0,0 0 0,0 0 0,0 0 0,5 16 0,-5-16 0,0 0 0,0 0 0,0 0 0,0 0 0,0 0 0,0 0 0,0 0 0,4 17 0,-4-17 0,0 0 1,0 0-1,0 0 0,0 0 0,0 0 0,0 0 0,0 0 0,0 0 0,0 0 0,0 0 0,0 0 0,0 0 0,0 0 0,0 0 0,0 0 0,0 0 0,0 0 0,0 0 0,0 0 0,0 0 1,0 0-1,0 0 0,0 0 0,0 0 0,0 0 0,0 0 0,0 0-1,0 0 1,0 0 1,0 0-1,0 0 0,6 16 0,-6-16 0,0 0 0,0 0 0,0 0 0,0 0 0,0 0 0,0 0 0,6 16 0,-6-16 0,0 0 0,0 0 0,5 20 0,-5-20 0,0 0 0,6 16 0,-6-16 0,0 0 0,0 0 0,3 17 0,-3-17 0,0 0 0,0 0 0,0 0 0,0 21 0,0-21 0,0 0 0,0 0 0,1 19 0,-1-19 1,0 0-1,0 0 0,0 0 0,0 0 0,0 0 0,0 0 0,0 0 0,0 0 0,0 0 0,0 0 0,12 16 0,-12-16 0,0 0 0,0 0 0,0 0 0,8 18 0,-8-18 0,0 0 0,0 0 0,0 0 0,0 0 0,0 0 0,7 18 0,-7-18 0,0 0 0,0 0 0,0 0 0,0 0 0,6 16 0,-6-16 0,0 0 0,0 0 0,0 0 0,0 0 0,0 0 0,0 0 0,0 0 0,0 0 0,0 0 0,0 0 0,0 0 0,0 0 0,0 0 0,0 0 1,0 0-1,0 0 0,0 0 0,0 0 0,0 0 0,0 0 0,0 0 0,0 0 0,0 0 0,0 0 0,0 0 0,0 0 0,0 0 0,0 0 0,0 0 0,0 0 0,0 0 0,0 0 0,0 0 0,0 0 0,0 0 0,0 0 0,0 0 0,0 0 0,0 0 0,0 0 1,0 0-1,0 0 0,0 0 0,0 0 0,0 0 0,0 0 0,0 0 0,0 0 0,0 0 0,0 0 0,0 0 0,0 0 0,0 0 0,0 0 0,0 0 0,0 0 0,0 0 0,0 0 0,0 0 0,0 0 0,0 0 0,0 0 0,0 0 0,0 0 0,0 0 1,0 0-1,0 0 0,0 0 0,0 0 0,0 0 0,0 0 0,0 0 0,0 0 0,0 0 0,0 0 0,0 0 0,0 0 0,0 0 0,0 0 0,0 0 0,0 0 0,0 0 0,0 0 0,0 0 0,0 0 0,0 0 0,0 0 0,0 0 0,0 0 0,0 0 0,0 0 0,0 0 0,0 0 0,0 0 0,0 0 0,0 0 0,0 0 0,0 0 0,0 0 0,0 0 0,0 0 0,0 0 0,0 0 0,0 0 0,0 0 0,0 0 0,0 0 0,0 0 0,0 0 0,0 0 0,0 0 0,0 0 0,0 0 0,0 0 0,0 0 0,0 0 0,0 0 0,0 0-1,0 0 2,0 0-1,0 0 0,2 17 0,-2-17 0,0 0 0,0 0 0,0 0 0,0 0 0,0 0 0,0 0 0,1 16 0,-1-16 0,0 0 0,0 0 0,0 0 0,0 0 0,0 0 0,0 0 0,0 0 0,0 0 0,0 0 0,0 0 0,0 0 0,0 0 0,0 0 0,3 16 0,-3-16 0,0 0 0,0 0 0,0 0 0,0 0 0,0 0 0,0 0 0,0 0 0,0 0 0,0 0 0,0 0 0,0 0 0,0 0 0,0 0 0,0 0 0,0 0 0,0 0 0,0 0 0,0 0 0,3 17 0,-3-17 0,0 0 0,0 0 0,0 0 0,0 0 0,0 0 0,3 16 0,-3-16 0,0 0 0,0 0 0,0 0 0,0 0 0,0 0 0,5 16 0,-5-16 0,0 0 0,0 0 0,0 0 0,0 0 0,0 0 0,3 17 1,-3-17-1,0 0 0,0 0 0,0 0 0,0 0 0,0 0 0,0 0 0,0 0 1,-3 16-1,3-16 0,0 0 0,0 0 0,0 0 0,-9 21 1,9-21-1,0 0 0,-9 18 0,9-18 0,0 0 0,-9 16 0,9-16 0,0 0 0,0 0 1,-14 18-1,14-18 0,0 0 0,0 0 0,-10 20 0,10-20 0,0 0 0,0 0 0,0 0 0,-12 18 0,12-18 1,0 0-1,-18 8 0,18-8 0,-14 7 0,14-7 0,-17 5 0,17-5 0,-18 7 0,18-7 0,-18 10 0,18-10 0,-20 5 0,20-5 0,-19 9 0,19-9 0,-20 7 0,20-7 0,-21 9 0,21-9 0,-21 9 0,21-9 0,-18 6 0,18-6 0,-18 7 0,18-7 0,-18 5 0,18-5 0,-18 8 0,18-8 0,-19 7 0,19-7 0,-18 16 0,18-16 0,-16 13-1,16-13 2,-15 14-2,15-14 1,-17 15 0,17-15 0,-20 5 0,20-5 0,-22 8 0,22-8 0,-20 5 0,20-5 0,-16 5 0,16-5 0,0 0 0,-17 4 0,17-4 0,0 0 0,0 0 0,-15 2 0,15-2 0,0 0 0,0 0 0,0 0 0,-15-4 0,15 4 0,0 0 0,-14-3 0,14 3 0,0 0 0,-18-11 0,18 11 0,-15-11 0,15 11 0,-17-15 0,17 15 0,-16-14 0,16 14 0,-17-9 0,17 9 0,-16-6 0,16 6-1,-15-1 1,15 1 0,-16-4 0,16 4 0,-13-4 0,13 4 0,-14-3 0,14 3 0,-16-4 0,16 4 0,-17-3 0,17 3 0,-20-4 0,20 4 0,-18-2 0,18 2 0,-15-4 0,15 4-1,-15-3 1,15 3 0,-16-4 0,16 4 0,-19-5 0,19 5 0,-19-6 0,19 6 0,-20-3 0,20 3 0,-13-6 0,13 6 0,-14-1 0,14 1 0,0 0 0,-20-8 0,20 8 0,-21-5 0,21 5 0,-24-6 0,11 6 0,13 0 0,-23-3 0,23 3 0,-21-2 0,21 2 0,-20-4 0,20 4 0,-19-3 0,19 3 0,-19-6 0,19 6 0,-18-5 0,18 5 0,-18-2 0,18 2 0,-15-4 0,15 4 0,0 0 0,-18-3 0,18 3 0,0 0 0,-18-9 0,18 9 0,-14-6 0,14 6 0,0 0 0,-16-9 0,16 9 0,0 0 0,-17-3 0,17 3 0,0 0 0,0 0 0,-18-6 0,18 6 0,0 0 0,-20-7 0,20 7 0,-21-4 0,21 4 0,-21-5 0,21 5 0,-19-4 0,19 4 0,-19-2 0,19 2 0,-13-3 0,13 3 0,-15-2 0,15 2 0,-14-4 0,14 4 0,-16-3 0,16 3 0,-16-2 0,16 2 0,-15 0 0,15 0 0,-15 4 0,15-4 0,0 0 0,-16 1 0,16-1 0,0 0 1,-17 0-1,17 0 0,-17 0 0,17 0 0,-16 2 0,16-2 0,-20 2 0,20-2 0,-18 5 0,18-5 0,-16 2 0,16-2 0,-19 4 0,19-4 0,-18 4 0,18-4 0,-18 1 0,18-1 0,-21 4 0,21-4 0,-18 5 0,18-5 0,-18 4 0,18-4 0,-14 4 0,14-4 0,-13 0 0,13 0 0,-14 1 0,14-1 0,0 0 0,-18 6 0,18-6 0,0 0 0,-15 5 0,15-5 0,0 0 0,0 0 0,-20 6 0,20-6 0,0 0 0,-19 3 0,19-3 0,-14 2 0,14-2 0,-13 2 0,13-2 0,0 0 0,-17 0 0,17 0 0,0 0 0,-18 2 0,18-2 0,0 0 0,-20 0 0,20 0 0,-13 0 0,13 0 0,-14 0 0,14 0 0,-14 0 0,14 0 0,-13-2 0,13 2 0,-15-2 0,15 2 0,-17-2 0,17 2 0,-18 0 0,18 0 0,-20 2 0,20-2 0,-22 0 0,22 0 0,-23 0 0,23 0 0,-24 0-1,10-2 1,-1 2 0,2 0 0,-2-1 0,1-1 0,-1 2 0,0-2 0,1 2 0,1-2 0,13 2 0,-24-3 0,11 1 0,13 2 0,-26-2 0,26 2 0,-24 0 0,24 0 0,-24 2 0,24-2 0,-21 0 0,21 0 0,-21 0 0,21 0 0,-21-4 0,21 4 0,-23-4 0,9 3 0,14 1 0,-27-6 0,12 4 0,0 2 1,0 0-1,0-1 0,0 1 0,0 1 0,0-1 0,15 0 0,-25-1 0,12 1 0,13 0 0,-26-4 0,13 4 0,-2-2 0,1 2 0,-4-2 0,1 4 0,1-2 0,-1 2 0,2 0 0,-2-2 0,2 2 0,0-2 0,0 0 0,0 0 0,0-2 0,0 0 0,-2 0 0,2 0 0,2 1-1,-3-1 1,3 0 0,-4 2 0,1-2 0,1 2 0,0 0 0,-1 0 0,1-2 0,0 2 0,0-2 0,15 2 0,-24-1 0,24 1 0,-26-2 0,26 2 0,-24-2 0,11 2 0,13 0 0,-25 0 0,25 0 0,-24 0 0,24 0 0,-22 0 0,22 0 0,-23 0 0,23 0 0,-23 0 0,23 0 0,-24 0 0,11 0 0,13 0 0,-26 2 0,12-2 0,14 0 0,-25 2 0,25-2 0,-21 3 0,21-3 0,-21 0 0,21 0 0,-20 2 0,20-2 0,-18 0 0,18 0-1,-20 0 1,20 0 1,-21 0-1,21 0-1,-18 2 1,18-2 0,-21 2 0,21-2 0,-20 0 0,20 0 0,-19 0 0,19 0 0,-23-4 0,23 4 0,-23-5 0,10 5 0,-1-2 0,1 0 0,-1 0 0,-1 2 0,1 0 0,1 0 0,-1-2 0,1 2 0,13 0 0,-26-1 0,26 1 0,-24-6 0,10 4 0,1 1 0,-3 1 0,3-2 0,-2 0 0,1 2 0,-1 0 0,2 0 0,13 0 0,-25 0 0,25 0 0,-24-2 0,24 2 0,-24-2 0,11 0 0,13 2-1,-26-3 1,12 1 1,1 2-1,-1-2 0,1 0 0,13 2 0,-25 0 0,25 0 0,-22-1-1,22 1 1,-20-2 0,20 2 0,-18-2 0,18 2 0,-17-4 0,17 4 0,-15-1 0,15 1 0,-13-2 0,13 2 0,0 0 0,-14-4 0,14 4 0,0 0 0,0 0 0,0 0 0,-15-4 0,15 4 0,0 0 0,0 0 0,-17-2 0,17 2 0,0 0 0,-13-4 0,13 4 0,0 0 0,-14-4 0,14 4 0,0 0 0,-16-5 0,16 5 0,0 0 0,-15-5 0,15 5 0,0 0 0,0 0 0,0 0 0,0 0 0,0 0-1,0 0 1,0 0 0,0 0 0,0 0 0,0 0 0,0 0 0,0 0 0,0 0 0,0 0 0,-14-8 0,14 8 0,0 0 0,0 0-1,0 0 1,0 0 0,-14-14 0,14 14 0,-9-16 0,9 16 0,-12-20 0,12 20 0,-13-24-1,13 24 1,-15-25 0,15 25 0,-15-27 0,15 27 0,-19-26 0,10 10 0,2 0 0,7 16 0,-17-29 0,17 29 0,-13-26 0,13 26 0,-11-25 0,11 25 0,-7-18 0,7 18 0,-9-18 0,9 18 0,-11-26 0,5 10-1,-3 0 1,1-2 0,-1 0 0,0 1 0,2-1 0,7 18 0,-17-29 0,17 29 0,-12-23 0,12 23 0,-12-22 0,12 22 0,-15-28 0,15 28 0,-15-29 0,15 29 0,-18-29 0,18 29 0,-15-27 0,15 27 0,-20-24 0,20 24 0,-18-20 0,18 20 0,-18-22 0,18 22 0,-18-29 0,10 13 0,8 16 0,-15-31 0,15 31 0,-14-29 1,14 29-1,-13-23 0,13 23 0,-12-18 0,12 18 0,0 0 0,-15-22 0,15 22 0,-12-20 0,12 20 0,-14-24 0,6 8 0,8 16 0,-18-29 0,18 29 0,-18-29 0,18 29 0,-15-23 0,15 23 0,-12-18 0,12 18 0,0 0 0,-12-19 0,12 19 0,0 0 0,0 0 0,0 0 0,-14-16 0,14 16 0,0 0-1,0 0 1,0 0 0,0 0 0,0 0 0,0 0 0,0 0 0,0 0 0,0 0 0,0 0 0,0 0 0,0 0 0,0 0 0,0 0 0,0 0 0,0 0 0,0 0 0,0 0 0,0 0 0,0 0 0,0 0 0,0 0 1,0 0-1,0 0 0,0 0 0,0 0 0,0 0 0,0 0 0,0 0 0,0 0 0,0 0 0,0 0 0,0 0 0,0 0 0,0 0 0,0 0 0,0 0 0,0 0 0,0 0 0,0 0 0,0 0 0,0 0 0,0 0 0,0 0 0,0 0 0,0 0 0,0 0 0,0 0 0,0 0 0,0 0 0,0 0 0,0 0 0,0 0 0,0 0 0,0 0 0,0 0 0,0 0-1,0 0 1,0 0 0,0 0 0,0 0 0,0 0 1,0 0-1,0 0 0,0 0 0,0 0 0,0 0 0,0 0 0,0 0 0,0 0 0,0 0 0,0 0 0,0 0 0,0 0 0,0 0 0,0 0 0,0 0 0,0 0 0,0 0 0,0 0 0,0 0 0,0 0 0,0 0 0,0 0 0,0 0 0,0 0 0,0 0 0,0 0 0,0 0 0,0 0 0,0 0 0,0 0 0,0 0 0,0 0 0,0 0 0,0 0 0,0 0 0,0 0 0,0 0 0,0 0 0,0 0 0,0 0 0,0 0 0,0 0 0,0 0 0,0 0 0,0 0 0,0 0 0,0 0 0,0 0 0,0 0 0,0 0 0,0 0 0,0 0 0,0 0 1,0 0-1,0 0 0,0 0 0,0 0 0,0 0 0,0 0 0,0 0 0,0 0 0,0 0-1,-13-9 2,13 9-1,0 0 0,0 0 0,0 0 0,0 0 0,0 0 0,0 0 0,0 0 0,0 0 0,-15-7 0,15 7 0,0 0 0,0 0 0,0 0 0,0 0 0,-14-7 0,14 7 0,0 0 0,0 0 0,0 0 0,0 0 0,-13-6 0,13 6 0,0 0 0,0 0 0,0 0 0,-14-9 0,14 9 0,0 0 0,0 0 0,0 0 0,-17-14 0,17 14 0,0 0 0,0 0 0,-13-12-1,13 12 1,0 0 0,0 0 0,-17-20 0,17 20 0,0 0 0,0 0 0,-15-16 0,15 16 0,0 0 0,0 0 0,-14-19 0,14 19 0,0 0 0,-12-16 0,12 16-1,0 0 1,-13-22 0,13 22 0,-9-16 0,9 16 0,-8-20 0,8 20 0,-6-16 0,6 16 0,-4-18 0,4 18-1,-3-22 1,3 22 0,-3-20 0,3 20 0,-2-22 0,2 22 0,0-21-1,0 21 1,0-19 0,0 19 0,-1-25 0,1 25 0,0-25 0,0 25 0,-2-27 0,2 27 0,0-22 0,0 22 0,0-16 0,0 16 0,0 0 0,0 0 0,0-19 0,0 19 0,0 0 0,0 0 0,2-19 0,-2 19-1,0 0 1,0 0 0,3-19 0,-3 19 0,0 0 0,0 0 0,0 0-1,6-18 1,-6 18 0,0 0 0,9-25 0,-9 25 0,10-25 0,-10 25 0,12-29 0,-12 29 0,11-27 0,-11 27-1,10-21 2,-10 21-2,10-24 2,-10 24-1,7-20 0,-7 20 0,8-22 0,-8 22 0,9-23 0,-9 23 0,7-18 0,-7 18 0,8-18 0,-8 18 0,4-19 0,-4 19 0,5-19 0,-5 19 0,4-22 0,-4 22 0,5-22 0,-5 22 0,4-20 0,-4 20 0,0 0 0,2-22 0,-2 22 0,0 0 0,1-16 0,-1 16 0,3-18 0,-3 18-1,5-24 1,-5 24 0,5-27 0,-5 27 0,6-27 0,-6 27 0,4-25 0,-4 25 0,3-20 0,-3 20 0,3-24 0,-3 24 0,2-23 0,-2 23 0,1-20 0,-1 20 0,2-18 0,-2 18 0,0-19 0,0 19 0,0-17 0,0 17 0,1-25 0,-1 25 0,-1-29 0,1 13 0,0-1 0,-2-1 0,1 2 0,1 0 0,-2-1-1,2 17 2,-4-29-1,4 29 0,-3-23 0,3 23 0,-5-24 0,5 24 0,-4-21 0,4 21 1,-5-24-1,5 24 0,-6-25 0,6 25 0,-9-26 0,9 26 0,-9-25 0,9 25 0,-11-20 0,11 20 0,-10-22 0,10 22 0,-9-20 0,9 20 0,-12-21 0,12 21 1,-11-20-1,11 20 0,-12-20 0,12 20 0,-12-24 0,12 24 1,-11-23-1,11 23 0,-10-25 0,10 25 0,-11-23 0,11 23 0,-12-20 0,12 20 0,-12-22 0,12 22 0,-8-22 0,8 22 0,-3-20 0,3 20 0,-3-18 0,3 18 0,-1-16 0,1 16 0,0 0 0,-12-24 0,12 24 0,-9-16 0,9 16 1,-11-20-1,11 20 0,-12-18 0,12 18 0,-10-18 0,10 18 0,0 0 0,-14-22 0,14 22 0,0 0 0,-14-22 0,14 22 0,0 0 0,-15-23 0,15 23 0,-10-18 0,10 18 0,-12-20 0,12 20 0,-11-20 0,11 20 0,-12-22 0,12 22 0,-14-20 0,14 20 0,-12-16 0,12 16 0,-15-20 0,15 20 0,-13-20 0,13 20 0,-15-22 0,15 22 0,-17-25 0,17 25 0,-15-22 0,15 22 0,-15-21 1,15 21-1,-17-23 0,17 23 0,-18-22-1,18 22 2,-19-25-1,19 25 0,-23-26 0,9 16 0,1-3 0,-1 2 0,14 11 0,-26-20 0,26 20 0,-24-18 0,24 18 0,-21-16 0,21 16 0,-19-17 0,19 17 0,-20-16 0,20 16 0,-20-14 1,20 14-1,-18-13 0,18 13 0,-18-11 0,18 11 0,-15-9 0,15 9 0,-17-9 0,17 9 0,-16-13 0,16 13 0,-18-12 0,18 12 0,-21-11 0,21 11 0,-20-11 0,20 11 0,-18-7 0,18 7 0,-18-8 0,18 8 0,-17-5 0,17 5 0,-13-7 0,13 7 0,-17-9 0,17 9 0,-20-9 0,20 9 0,-21-10 0,21 10 1,-21-9-1,21 9 0,-20-7 0,20 7 0,-15-5 0,15 5 1,-13-7-1,13 7 0,-15-8 0,15 8 0,-20-14 0,20 14 0,-24-15 0,10 8 0,1 0 1,-1 0-1,14 7 0,-25-15 0,11 11 0,-1-3 0,1 2 0,-1-2 0,0-1 0,0 1-1,0 0 1,0 0 1,0-1-1,0 1 0,0 0 0,-1 0 0,-2 0 0,2 2 0,-1-1 0,2 1 0,-2-1 0,2 1 0,0-2 0,0-1 0,2 3 0,-1-2 0,0 0 0,1-1 0,-1 1 0,1 0 0,-1 1 0,1 1 0,-1-2 0,14 7 0,-26-9 0,26 9 0,-22-11 0,22 11 0,-23-11 0,23 11 0,-21-9 0,21 9 0,-21-9 0,21 9 0,-20-7 0,20 7 0,-19-8 0,19 8 0,-18-5 0,18 5 0,-18-9 0,18 9 0,-22-9 0,22 9 0,-24-11 0,10 5 0,14 6 0,-26-9 0,13 4 0,13 5 0,-24-11 0,24 11 0,-23-7 0,23 7 0,-21-11 0,21 11 0,-20-7 0,20 7 0,-18-9 0,18 9 0,-18-11 0,18 11 0,-17-9 0,17 9 0,-16-9 0,16 9 0,-15-11 0,15 11 0,-15-9 0,15 9 0,-14-9 0,14 9 0,-14-9 0,14 9 0,-13-8 0,13 8 0,-15-1 0,15 1 0,-14-4 0,14 4 0,0 0 0,-18-5 0,18 5 0,0 0 0,-17-15 0,17 15 0,0 0 0,-18-14 0,18 14 0,0 0 0,-16-17 0,16 17 0,0 0 0,-15-12 0,15 12 0,0 0 0,0 0 0,0 0 0,0 0-1,0 0 1,0 0 0,0 0 0,0 0-1,-9 23 1,10-3-1,-1 5 1,0 4-1,0 4 1,-1 1 0,-1-1 0,1-6 0,-2-3 0,1-8 0,2-16 0,-4 20 0,4-20 1,0 0-1,0 0 0,0 0 0,0 0 0,0 0 0,-17-4 0,17 4 0,0 0 0,-20-21-1,20 21 1,-18-31 0,11 9-1,-1-3 1,2 1 0,-2-3 0,1-4 0,-1 2 0,1 0 0,-2 0 0,0 4 0,0 0 0,0-1 0,-2 4 0,2 1 0,-2 3 0,11 18 0,-19-30 0,19 30 1,-15-18-1,15 18 0,0 0 0,-14-15 0,14 15 0,0 0 0,0 0-1,0 0 1,-4 24 0,4-8-1,1 7 1,1-2 0,-2 5-1,1 1 1,-1-2 1,0 1-1,0-8 0,0-18 0,-3 25 0,3-25 0,0 0 0,0 0 1,0 0-1,0 0 0,0 0 0,0 0 0,-16 6 0,16-6 0,0 0-1,-16-19 1,16 19 0,-12-25-1,6 9 1,0-4 0,2-4 0,-2-1-1,-2-4 1,1 0 0,-1 1 0,-1 1 0,0 1 0,1 5 0,-1 4 0,0 1 0,9 16 0,-12-20 0,12 20 1,0 0-1,-13-13 0,13 13 0,0 0 0,0 0 0,0 0 0,0 0 0,0 0 0,-6 22-1,6-22 1,-2 25 0,2-25 0,-3 29 0,3-29 0,-4 26 0,4-26 1,0 0-1,0 0 0,0 0 0,0 0 0,-16 9 0,16-9 0,0 0 0,-15-13 0,15 13 0,0 0-1,-16-23 1,16 23 0,-11-22-1,11 22 1,-6-27 0,6 27 0,-3-31-1,2 13 1,1 1 0,0-2 0,1-1 0,1 0 0,-1-4 0,-1 1 0,2-1 0,-2 1-1,-2-1 2,2 2-1,0 2-1,-1 2 1,1 18 0,-3-25 0,3 25 0,-3-18 0,3 18 0,0 0 0,-2-24 0,2 24 0,2-22 0,-1 6 0,1-3 0,-1-3 0,2 1 0,0-1 0,0 0 0,0 2 0,-1 2 0,-2 18 0,4-27 0,-4 27 0,0-24 0,0 24 0,0-25 0,0 25 0,2-33 0,-2 15 0,1 0 0,-1 0 0,2 0 0,-1 2 0,1-1 0,-2 17 0,1-27 0,-1 27 0,0-25 0,0 25 0,2-29 0,-2 29 0,0-31 0,1 15 0,-1 0 0,0 16 0,2-28 0,-2 28 0,0-25 0,0 25 0,0-25 0,0 25 0,0-23 0,0 23 0,0-25 0,1 8 0,-1 17 0,0-31 0,0 31 0,2-30 0,-2 30 1,0-28-1,0 28 0,1-25 0,-1 25 0,0-25 0,0 25 0,2-29 0,-2 12 0,0 1 0,1-2-1,-1-2 1,0 4 0,2-2 0,-2 18 0,1-31 0,1 15 0,-2-1 1,0-1-1,-2-2 0,2-1 0,-1-3 0,-1-1 0,1-6 0,1-1 0,-2 3 0,1 2 0,-1 3 0,1 1 0,-2 1 0,0 4 0,3 18 0,-8-25 0,8 25 1,-9-27-1,9 27 0,-7-24 0,7 24 0,-8-24 0,8 24 0,-6-23 0,6 23 0,-6-20 0,6 20 0,-3-20 0,3 20 0,-4-18 0,4 18 0,-7-20 1,7 20-1,-9-24 0,9 24 0,-10-25 0,10 25 0,-14-27 0,14 27 0,-13-27 1,13 27-1,-15-26 0,15 26 0,-15-21 0,15 21 0,-17-22 0,17 22 1,-15-23-1,15 23 0,-15-29 0,6 13 0,0 0 0,0-2 0,0 1 0,-1 1 0,1 0 0,9 16 0,-18-26 0,18 26 0,-19-23 0,19 23 0,-18-24 0,18 24 0,-20-25 0,20 25 0,-20-27 0,20 27 0,-19-29 0,19 29 0,-21-29 0,21 29 0,-23-29 0,23 29 1,-24-26-1,10 15 0,14 11 0,-22-25 0,22 25 0,-25-25 0,25 25 0,-21-27 0,21 27 0,-21-29 0,11 12 0,-1 1 0,-1 0 0,1-3 1,11 19-1,-24-28 0,24 28 0,-24-29 0,12 13 0,0 0 1,0 0-1,-2-1 0,2-3 0,0 0 0,-1-1 0,-1 1 0,0 2 0,1 0 0,-2-1 0,0 1 0,0 0 0,-2 2 0,0-2 0,2-2 0,0 2 0,-1-2 0,0 0 0,0 0 0,-1 2 0,1-2 1,1 2-1,-4 2 0,1-1 1,2-3-1,-1-1 0,2 3 1,0 0-1,1-2 0,1 4 0,1-2 1,0 2-2,12 16 2,-20-22-1,20 22 0,-18-20 0,18 20 0,-17-18 1,17 18-1,-16-17 0,16 17 1,-20-16-1,20 16 1,-19-16-1,19 16 1,-22-16-1,22 16 0,-24-17 0,24 17 0,-19-12 0,19 12 1,-17-9-1,17 9-1,0 0 0,0 0-2,-15-6-2,15 6-5,0 0-9,17 9-11,-17-9-4,12 20 0,-8-4 0,-4-16 1</inkml:trace>
</inkml:ink>
</file>

<file path=ppt/ink/ink4.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4-03T15:51:03.15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2111 1,'9'-22'3,"-3"-1"-1,2-2 1,-1 1-1,-1 2 1,2-1-2,-1 3 1,2 2-2,0-2 0,-9 20-1,19-27 1,-19 27 0,15-17 0,-15 17 1,0 0 0,0 0-1,0 0 0,0 0 1,0 0-1,0 0 0,0 0-1,13 9 0,-13-9 1,0 0 0,8 20 0,-8-20 0,0 0 0,10 22 0,-10-22-1,0 0 1,14 15 1,-14-15-1,0 0 0,17 7 0,-17-7 1,0 0 0,0 0 1,15-9-1,-15 9 1,9-17-1,-9 17 0,10-25 0,-10 25 0,15-34-1,-6 14 0,2-2 0,-2 4 0,-1 0 0,-1 1 0,-7 17-1,14-21 1,-14 21 0,0 0-1,0 0 1,15-11-1,-15 11 1,0 0 0,18 9-1,-18-9 1,16 13 0,-16-13 0,22 14 0,-22-14 0,19 15-1,-19-15 1,20 10 0,-20-10 0,21 6 1,-21-6-1,24 0 0,-24 0 0,27-6 1,-27 6-1,26-7 0,-26 7 0,24-11 0,-24 11 1,18-9-1,-18 9 1,14-11-1,-14 11 1,13-16 0,-13 16 0,10-18-1,-10 18 1,0 0-1,15-22 0,-15 22-1,0 0 1,0 0-1,15-12 1,-15 12-1,0 0 0,17 10 0,-17-10 1,0 0-1,18 19 0,-18-19 0,0 0 1,13 14-1,-13-14 1,0 0-1,0 0 1,14 13 0,-14-13 0,0 0 0,18 5 1,-18-5-1,17 2 1,-17-2 0,16-5 2,-16 5 0,15-9 2,-15 9-1,11-17 1,-11 17-1,6-23-1,-1 5 0,-1 1-2,2-3-1,0 2-1,0 0 0,2 0-1,-8 18 1,12-25 0,-12 25 0,0 0 0,16-15-1,-16 15 1,0 0 0,20 6 0,-20-6 0,17 10 0,-17-10 1,21 19-1,-21-19 0,25 21 1,-11-10 0,1 0 0,2 0-1,-2-4 1,1 0 0,1-1 0,-2-4 0,-15-2 1,24-2 0,-24 2 0,21-15 0,-21 15 1,23-30-1,-11 8 0,0-2 1,2 1-2,-2-4 1,1-1-1,-1 5 1,-1 1-1,-3 2 0,-1 2 1,-1 2-1,2-1 0,-8 17 0,12-27 0,-12 27 0,13-23 0,-13 23 0,12-17 1,-12 17-1,0 0 1,0 0-1,0 0 0,14-9 0,-14 9-1,0 0 1,15 19 0,-15-19-1,17 18 1,-17-18 0,22 23 0,-22-23 0,23 18 0,-23-18-1,24 11 1,-10-11 0,-1-3 0,1-5 1,-1-3-1,2-1 0,1-5 1,-1-2-1,-2-1 1,1-2-1,1 0 1,0-1-1,-1-1 1,-2 2-1,1 1 1,-1-5-1,0 6 0,-1 0 0,-11 20 0,18-30-1,-18 30 1,17-23-1,-17 23 0,0 0 1,18-9-1,-18 9 1,0 0-1,19 14 2,-19-14-2,20 23 2,-20-23-1,24 27 1,-11-16-1,0 5 1,4-7-1,-2 0 0,3-3 0,2-2 0,-2-3 0,1-1 1,3-3-1,-1-3 1,0-3-1,0-5 0,0 1 0,0-7 0,-1 0 1,-1-3-1,1 2 0,-2-3 0,2 1 1,-2 6-1,-1-3 1,-17 20-1,25-25 0,-25 25 0,23-18 0,-23 18 0,19-9 0,-19 9-1,17-6 1,-17 6-1,21 0 1,-21 0-1,20 4 1,-20-4-1,19 7 1,-19-7-1,20 9 1,-20-9 0,17 11-1,-17-11 1,15 11 0,-15-11 0,15 7 0,-15-7 1,16 2-1,-16-2 2,17-7-1,-17 7 2,17-16 0,-17 16 1,15-29-1,-9 11 0,1-1 0,-2-2 0,1 1-1,-2-2-2,2 4 1,-1-2-1,-5 20-1,9-29 1,-9 29-1,8-18 1,-8 18-1,0 0-1,0 0 0,0 0 0,13-11 0,-13 11 0,0 0-1,0 0 1,18 20 1,-18-20-1,15 16 2,-15-16-1,17 20 1,-17-20 0,21 15 0,-21-15 0,23 7 0,-23-7 1,25-2-1,-11-3 1,1-6 0,-15 11 0,27-27 0,-16 9 1,1-4-1,-2-2 1,-2-1 0,0 1-1,-2 1 0,0-1 0,-2 3 0,1 1-1,-1 1 0,-4 19 0,9-25-1,-9 25 1,8-16-1,-8 16 0,0 0 0,0 0-1,13-11 1,-13 11-1,0 0 1,17 24-1,-17-24 1,18 28 0,-18-28 1,24 33 0,-10-17 0,1-1 0,-2-4 0,2-8 0,0-3 0,0-5 1,3-4 0,-3-7 0,3-3 0,-3-4 0,3-6 0,-1 0 1,-1-4-1,1 4 0,-6 2-1,1 2 1,-3 0-1,1 6 0,-10 19 1,12-25-2,-12 25 1,11-16 0,-11 16-1,0 0 1,17-17 0,-17 17-1,0 0 1,19-10 0,-19 10-1,0 0 1,14-6 0,-14 6-1,0 0 1,0 0 0,13 6-1,-13-6 1,0 0-1,14 12 1,-14-12 0,0 0 0,0 0 1,15 11 0,-15-11 1,0 0 0,0 0 0,6-16 0,-6 16 0,6-24 0,-6 24-1,6-32 0,-1 10-1,1 2 0,-2-2-1,4 1 1,-2 1-1,1 2 0,-7 18 0,14-29 0,-14 29 0,10-17 0,-10 17 0,0 0 0,0 0 0,14 6 0,-14-6 1,0 0-1,24 14 0,-9-7-3,2-8-5,10 8-6,-7-23 0,7 3 0</inkml:trace>
</inkml:ink>
</file>

<file path=ppt/ink/ink5.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4-02T19:21:12.234"/>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1347 70 12,'11'-16'11,"-11"16"0,5-16 2,-5 16 0,3-18-2,-3 18 0,0 0 3,3-20-3,-3 20-1,0 0-1,0 0-2,0 0-2,0 0 0,0 0 0,0 0-1,0 0 0,0 0 0,0 0 0,0 0 0,0 0 2,0 0-3,0 0 0,0 0-1,0 0 0,0 0-1,0 0-1,0 0 1,-17 12-1,17-12 0,0 0 0,-12 17 1,12-17-1,0 0 1,-14 18-1,14-18 1,0 0-1,-18 22 1,18-22-1,-15 21 0,15-21 0,-20 27 1,20-27-1,-24 29 1,24-29 0,-23 29 1,23-29-1,-22 24 0,22-24 1,-21 20-1,21-20 0,-21 16 0,21-16-1,-19 22 0,19-22 0,-20 23 0,20-23 0,-20 18 0,20-18 1,-16 20-1,16-20 0,-18 12 1,18-12-1,-17 11 1,17-11 0,-25 13-1,25-13 1,-22 14 0,22-14-1,-23 17 0,23-17 1,-21 14-1,21-14 0,-15 15 0,15-15 0,-16 11 1,16-11-1,-15 9 0,15-9 1,-13 7-1,13-7 0,-17 11 0,17-11 1,-20 14-1,20-14 0,-22 18 0,22-18 0,-22 18 0,22-18 0,-21 18 0,21-18 0,-18 19 0,18-19 0,-17 16 0,17-16 0,-15 16 0,15-16 0,-18 18 0,18-18 0,-18 20-1,18-20 2,-17 20-2,17-20 2,-20 22-1,20-22 0,-15 18 0,15-18 0,-16 16 0,16-16 0,-17 15 0,17-15 0,-17 14 0,17-14 0,-16 13 0,16-13 0,-14 13 0,14-13 0,-14 12 0,14-12 0,0 0 0,-16 17 0,16-17 0,0 0 0,-19 14 0,19-14 0,-13 11 0,13-11 0,-15 14 0,15-14 0,-18 16 0,18-16 0,-17 16 0,17-16 0,-19 15 0,19-15 1,-15 11-1,15-11 0,-13 12 0,13-12 0,0 0 1,-18 22-1,18-22 1,-12 20-1,12-20 0,-12 20 0,12-20 1,-13 18-2,13-18 1,0 0 0,-16 16 0,16-16 0,0 0 1,-14 13-1,14-13 0,0 0 0,-17 9 0,17-9 0,0 0 0,0 0 0,0 0 0,-13 11 0,13-11 0,0 0 0,0 0 0,0 0 0,0 0 0,0 0 0,0 0 0,0 0 0,0 0 0,0 0 0,0 0 0,0 0 0,0 0 0,0 0 1,0 0-1,0 0 0,0 0 0,0 0 1,0 0-1,0 0 0,0 0 1,0 0-2,0 0 1,0 0 0,0 0 0,0 0 0,0 0 0,0 0 0,0 0 0,0 0-1,0 0 1,0 0 0,0 0 0,0 0 0,0 0 0,0 0-1,0 0 1,0 0-1,0 0 1,0 0-1,0 0 1,0 0 0,0 0-1,-5 20 1,5-20 0,-1 16 0,1-16 0,0 18 0,0-18 0,-2 24 0,2-24 0,-1 23 0,1-23 0,-3 26 0,3-26-1,-2 23 1,2-23 0,-2 22 0,2-22 0,0 20 0,0-20 0,0 18 0,0-18 0,0 18 0,0-18 0,2 20 0,-2-20 0,0 25 0,0-25 0,0 29 1,0-29-1,-5 23 0,5-23 0,-3 22 0,3-22 0,-4 20 0,4-20 0,-5 20 0,5-20 0,-1 29 0,-1-13 0,2-16 0,-3 31 0,3-31 0,-3 27 0,3-27 0,-4 27 0,4-27 0,-3 22 0,3-22 0,-3 22 0,3-22 1,-3 23-1,3-23 0,-5 24 0,5-24 0,-6 29 0,6-29 0,-6 29 0,6-29 0,-6 30 0,6-30 0,-8 29 0,8-29 0,-4 28 0,4-28 0,-6 23 0,6-23 0,-5 25 0,5-25 0,-6 29 0,1-12 1,1 0-1,-1 1 0,2-2 0,-1 1 0,4-17 1,-6 29-2,6-29 2,-5 18-1,5-18 0,-3 16 0,3-16 0,0 0 0,-1 20 0,1-20 0,-2 18 0,2-18 0,0 20 0,0-20 0,0 24 0,0-24 0,-3 23 0,3-23 0,-1 22 0,1-22 0,0 25 0,0-25 0,0 29 0,-2-12 0,4 1 0,-4 0 0,2 2 0,-1-2 0,-1 2 0,-1 1 0,0-4 0,0-1 0,0 2 0,0-2 0,-1 1 0,4-17 0,-8 30 0,8-30 0,-6 27 0,6-27 0,-5 29 0,5-29 0,-4 27 0,2-11 0,2-16 0,-6 31 0,6-31 0,-8 31 0,5-15 1,3-16-1,-6 31 0,6-31 0,-4 27-1,4-27 1,-5 27 0,5-27 0,-3 27 0,3-27 0,-3 28 0,3-28 0,-3 27 0,3-27 1,-3 23-1,3-23 0,-3 24 0,3-24 0,-3 27 0,2-11-1,-1 1 1,2-1 0,-1 2 0,-1 2 0,-1-1 0,2-1 0,1-18 0,-4 27 0,4-27 0,-3 22 0,3-22 0,-3 16 0,3-16 0,0 0 0,-3 20 0,3-20 0,0 0 0,-1 18 0,1-18 0,0 0 0,0 19 0,0-19 0,0 0 0,0 21 0,0-21 0,0 0 0,-2 22 0,2-22 0,0 0 0,0 22 0,0-22 0,0 0 0,0 18 0,0-18 0,0 0 0,0 20 0,0-20 0,0 16 0,0-16 0,0 18 0,0-18 0,2 18 0,-2-18 0,0 18 0,0-18 0,1 19 0,-1-19 0,3 19 0,-3-19 0,2 24 0,-2-24 0,1 25 0,-1-25 0,0 24 0,0-24 0,2 22 0,-2-22 0,1 20 0,-1-20 0,2 18 0,-2-18 0,3 20 0,-3-20 0,2 26 0,-2-26 0,3 25 0,-3-25 0,0 28 0,0-28 0,1 25 1,-1-25-2,0 23 2,0-23-1,-1 20 0,1-20 0,1 20 0,-1-20 0,0 24 0,0-24 0,0 25 0,0-25 0,-1 27 0,1-27 0,0 27 0,0-27 0,-2 24 0,2-24 0,0 20 0,0-20 0,0 18 0,0-18 1,-1 16-1,1-16 0,0 20 0,0-20 0,0 18 0,0-18 0,0 22 0,0-22 0,1 20 0,-1-20 1,0 22-2,0-22 2,0 25-2,0-25 2,0 26-2,0-26 1,0 28 0,0-28 0,0 29 0,0-29 0,2 27 0,-2-27 0,1 27 0,-1-27 0,0 27 0,2-11 0,-2-16 0,0 28 0,0-28 0,0 29 0,0-29 0,0 27 0,0-27 0,0 25 0,0-25 0,1 27 0,-1-27 0,2 27 0,-2-27 1,0 28-1,0-28 0,1 30 0,-1-30 0,0 28 0,0-28 0,0 25 0,0-25 0,-1 23 0,1-23 0,0 24 0,0-24 0,-2 29 0,2-13 0,0 1 0,-1 1 0,1-1 0,-2 1 0,2 0 0,-1 0 0,1 0 0,0-1 0,0-1 0,0 0 0,0-16 0,0 29 0,0-29 0,0 24 0,0-24 0,-2 20 0,2-20 0,0 18 0,0-18 0,2 18 1,-2-18-2,0 20 2,0-20-1,1 22 0,-1-22 0,0 23 0,0-23 0,2 24 0,-2-24 0,1 23 0,-1-23 0,0 20 0,0-20 0,2 26 0,-2-26 0,1 25 0,-1-25 0,0 25 0,0-25 0,2 26 0,-2-26 0,1 21 0,-1-21 0,0 20 0,0-20 0,2 22 0,-2-22 0,0 21 0,0-21 0,1 24 0,-1-24 0,0 25 0,0-25 0,2 23 0,-2-23 0,1 26 0,-1-26 0,2 25 0,-2-25 0,1 25 0,-1-25 0,2 31 0,-4-14 0,2-17 0,0 30 0,0-30 0,0 29 0,0-29 0,0 24 0,0-24 0,2 20 0,-2-20 1,1 16-1,-1-16 0,0 0 0,0 24 0,0-24 0,-1 18 0,1-18 0,1 18 0,-1-18 0,0 27 0,0-27 0,2 25 0,-2-25 0,1 29 0,-1-29 0,0 29 1,0-12-1,0 0 0,0-17 0,0 29 0,0-13 0,0-16 0,0 29 0,0-29 0,0 29 0,0-29 0,2 29 0,-2-29 0,0 27 0,0-27 0,1 29 0,-1-29 0,-1 29 1,1-29-1,0 31 0,0-31 0,0 33 0,0-17 0,0 2 0,1-2 0,-1-16 0,0 31 0,0-15 0,0 3 0,0-19 0,2 27 0,-2-27 0,-2 29 0,2-29 0,2 29 1,-2-13-1,0-16 0,0 32 0,0-14 0,0-2 0,0 2 0,0 0 0,0 2 0,-2-2 0,2 1 0,0-3 0,-1 0 0,1 1 0,0-17 0,-2 27 0,2-27 0,0 23 0,0-23 0,0 27 0,0-27 1,2 22-1,-2-22 0,-2 22 0,2-22 0,0 27 0,0-27 0,0 24 0,0-24 0,-1 25 0,1-25 0,0 25 0,0-25 0,1 24 0,-1-24 0,0 23 0,0-23 0,0 26 0,0-26 0,0 27 0,0-27 0,0 23 0,0-23 0,0 23 0,0-23 0,0 0 0,0 18 0,0-18 0,0 0 0,0 0 0,0 0 0,0 0 0,2 20 0,-2-20 0,0 0 0,0 0 0,4 20-1,-4-20 1,5 16 0,-5-16 0,4 19 0,-4-19 0,5 18 0,-5-18 0,4 16 0,-4-16 0,0 0 0,7 18 0,-7-18 0,0 0 0,0 0 0,13 16 0,-13-16 0,0 0 0,14 20 0,-14-20 0,11 18-1,-11-18 1,12 17 0,-12-17 0,0 0 0,13 18 0,-13-18-1,0 0 1,0 0 0,0 0 0,14 7-1,-14-7 1,0 0 0,0 0 0,0 0 0,13 5 0,-13-5-1,0 0 1,16 10-1,-16-10 1,0 0 0,17 10-1,-17-10 1,13-5 0,-13 5 0,0 0 0,15-7 0,-15 7 0,0 0 1,14-13-1,-14 13 0,0 0 0,13-2 0,-13 2 0,0 0 0,19-2 0,-19 2 0,15-3 0,-15 3 0,16-2 0,-16 2 0,13-4 0,-13 4 0,13-3 0,-13 3 0,14-2 0,-14 2 0,0 0 0,20-5-1,-20 5 2,0 0-1,19-8 0,-19 8-1,14-9 1,-14 9 0,15-9 0,-15 9 0,17-14 0,-17 14 0,17-15 0,-17 15 0,16-13 0,-16 13 0,18-12 0,-18 12 0,17-13 0,-17 13 0,18-14 0,-18 14 0,15-15 0,-15 15 0,17-13 0,-17 13 0,12-7 0,-12 7 0,15-7 0,-15 7 0,17-5 0,-17 5 0,15-11 0,-15 11 0,18-15 0,-18 15 0,17-14 0,-17 14 0,16-17 0,-16 17 0,16-16 0,-16 16-1,17-15 1,-17 15 0,16-18 0,-16 18 0,18-19 0,-18 19 0,20-20 0,-20 20 0,20-21 0,-20 21 0,19-20 0,-19 20 0,20-22 0,-20 22 0,23-22 0,-23 22 0,24-25 0,-10 12 0,-1 2 0,2-3 0,0-1 0,-2 3 0,2-3 0,-1 1 0,1 1 0,-2-1 0,1-1 0,-14 15 0,26-25 0,-14 14 0,-12 11 0,26-22 0,-26 22 0,26-23-1,-11 10 1,-2 0 0,2 1 0,-1-1 0,-2 2 0,2-2 0,0 3 0,-14 10 0,25-20 0,-25 20 0,24-22 0,-24 22 0,26-23 0,-13 10 0,0 1 0,1-1 0,-1 2 0,-13 11 0,25-21 0,-25 21 0,22-20 0,-22 20 0,18-15 0,-18 15 0,16-14 0,-16 14-1,18-15 1,-18 15 0,21-18-1,-21 18 1,26-25 0,-11 10 0,-2 1 0,3-1 0,-16 15 0,24-29 0,-24 29 0,26-25 1,-26 25-1,26-26 0,-13 14 0,2-3 0,2-1 0,-3-2 0,3 2 0,1-2 0,-2 1 0,2 1 0,-1 1 0,1 1 0,-4 1 0,3 1 0,-1-1 0,1 0-1,1-1 1,2-4 0,-2 2 1,0-2-1,2 2 0,0-2-1,-2 1 1,-3 3 0,0-1 0,-1 3 0,-14 12 0,23-18 0,-23 18 0,25-17 0,-11 6 0,-1 0 0,3-1 0,0-3 0,0-1 0,0-2 0,1-2 0,0 2 0,-2 2 0,1-3 0,1 5 0,-1-1 0,0-1 0,2 2 0,-1-1 0,1-1-1,2 0 1,-1-1 0,-2-1 0,3 0 0,-2 0 0,2 0 0,-2-1 0,0 2 0,0 1 0,-2-2 0,2 2 0,-2-1 0,2 1 0,2-2 0,0 0 0,-3 0 0,2-2 0,1 2 0,0 0 0,-1 1 0,-2 1 0,-1 2 0,-3 1 0,4 2 0,-4 0 0,1-2 0,1 3 0,0-5 0,0 1 0,0-3 0,1 1 0,0-2 0,1 0 0,-2 0 0,0 1 0,-1 1 0,-1 0 0,-13 16 0,23-29 0,-11 12 0,-12 17 0,23-31-1,-12 14 1,-11 17 0,25-23 0,-25 23 0,27-25 0,-11 12 0,-2 0 0,1 2 0,0-1 0,0-5 0,-1-1 0,1 2 0,-3 0 0,0-1 0,-12 17 0,20-29 0,-20 29 0,21-25 0,-21 25 0,21-25 0,-21 25 0,21-26 0,-21 26 0,24-25 0,-24 25 0,25-25 0,-11 12 0,-14 13 0,25-25 0,-25 25 0,24-22 0,-24 22 0,25-20 0,-25 20 0,24-22 0,-24 22 0,21-29 0,-9 10 1,2 3-1,0-2 0,1 0 0,-2-1 0,-1 3 0,2 2 0,-1 1 0,0 2 0,1-2 0,-14 13 0,24-23 0,-11 12-1,1-2 1,0 1 0,-1-3 0,0 2 0,2-1 0,-2 1 0,1 2 0,-14 11 0,23-23 0,-23 23 0,19-18 0,-19 18 0,15-17 0,-15 17 0,16-16 0,-16 16 0,18-20 0,-18 20 0,20-18 0,-20 18 0,18-18 0,-18 18 0,15-13-1,-15 13 1,13-9 0,-13 9 0,0 0 0,17-12 0,-17 12 0,14-11 0,-14 11 1,12-9-1,-12 9 0,0 0 0,15-11 0,-15 11 0,0 0 0,0 0-2,0 0-3,0 0-5,20-9-10,-20 9-9,0 0-2,17-18-1,-19 1 1</inkml:trace>
</inkml:ink>
</file>

<file path=ppt/ink/ink6.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4-02T19:21:00.53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5192 360 2,'-4'-16'2,"4"16"-1,0 0 1,0 0 0,0 0 0,3-17 1,-3 17 0,0 0 0,0 0-1,4-18 0,-4 18-1,0 0 0,0 0 1,0 0-1,8-16 2,-8 16 0,0 0 1,0 0 1,0 0 1,0 0 0,0 0-1,0 0 0,0 0 0,0 0-2,-8-16 0,8 16-1,0 0 0,0 0-1,0 0 2,0 0-1,0 0 1,0 0-1,0 0 1,0 0 0,0 0 0,0 0 0,0 0-1,0 0 0,0 0 0,-15 0-1,15 0 1,0 0-1,0 0 1,-13 9 0,13-9 0,0 0-1,0 0 1,-19 20 0,19-20-1,0 0 0,-13 18 0,13-18 0,0 0-1,-14 16 1,14-16-1,0 0 1,-15 15 0,15-15-1,0 0 1,-15 19-1,15-19 1,-10 19-1,10-19 0,-10 16 0,10-16 0,-9 16 1,9-16-1,0 0 1,-10 22 0,10-22 0,-9 16 1,9-16-1,-12 18 1,12-18 0,-15 18-1,15-18 0,-17 22 0,17-22 0,-17 20-1,17-20 1,-13 20-1,13-20 1,-14 16 0,14-16 0,0 0 0,-18 20 0,18-20 0,0 0 0,-18 20 0,18-20 0,0 0-1,-17 18 1,17-18-1,-13 13 0,13-13 0,-14 16 0,14-16 1,-13 18-1,13-18 0,-17 18 1,17-18-1,-15 19 0,15-19 0,0 0 1,-15 20-1,15-20 0,0 0 0,-8 16 0,8-16 0,0 0 0,-10 18 0,10-18 1,-11 18-1,11-18 0,-12 18 1,12-18-1,-12 16 1,12-16-1,-10 17 1,10-17-1,0 0 0,-14 16 0,14-16 0,0 0 0,-12 20 0,12-20 0,0 0-1,-14 20 1,14-20-1,0 0 1,-13 20 0,13-20 0,0 0 0,0 0 0,-17 20 0,17-20 0,0 0 0,0 0 0,-12 20 0,12-20 0,0 0 0,-11 18 1,11-18-1,0 0 0,-13 22 0,13-22 0,0 0 1,-17 21-1,17-21 1,0 0-1,-16 20 2,16-20-2,0 0 0,-17 22 0,17-22 0,0 0 0,-14 23 0,14-23 0,-10 17 0,10-17 0,-9 16 1,9-16-1,-12 18 0,12-18 0,-12 20 0,12-20 0,-10 20 0,10-20 1,-11 20-1,11-20 0,-10 20 0,10-20 0,-10 20 0,10-20 0,-12 20 0,12-20 0,-13 20 0,13-20 1,-14 16-1,14-16 0,-15 16 0,15-16 0,-13 13 0,13-13 1,-16 14-1,16-14 0,-15 19 0,15-19 0,-13 18 1,13-18-1,-12 23 0,12-23 0,-12 27 0,4-10 0,-1-1 0,2 2 0,-3-2 0,0 2 0,10-18 0,-17 29 1,17-29-1,-15 24 0,15-24 0,-13 18 0,13-18 0,0 0 0,-14 20 0,14-20 0,0 0 0,-15 22 0,15-22 0,-11 18 0,11-18 0,-10 18 0,10-18 1,-12 16-1,12-16 0,-11 18 0,11-18 0,-10 17 0,10-17 0,0 0 0,-17 21 0,17-21 0,0 0 0,-14 22 0,14-22 0,0 0 0,-13 20 0,13-20 0,-11 16 0,11-16 0,-12 20 0,12-20 0,-13 26 1,13-26-1,-14 27 0,14-27 1,-14 27-1,14-27 0,-12 22-1,12-22 2,-12 18-2,12-18 1,-12 18 0,12-18 0,-9 16 0,9-16 0,-10 17 0,10-17 0,-12 18 0,12-18 0,-8 21 0,8-21 0,-9 20 0,9-20 0,-8 22 0,8-22 0,-9 20 1,9-20-1,-9 24 0,9-24 0,-9 23 0,9-23 0,-10 29 0,10-29 0,-11 29 0,5-13 0,6-16 1,-14 31-1,8-15 0,6-16 0,-12 28 0,12-28 0,-10 25 0,10-25 0,-12 29 0,12-29 0,-12 27 0,6-11 0,6-16 0,-11 33 0,7-17 0,-2 1 0,1-1 0,0 0 0,1 0 0,4-16 0,-8 29 0,8-29 0,-7 29 0,7-29 0,-6 28 0,6-28 0,-8 30 0,5-13 0,3-17 0,-7 30 0,7-30 0,-8 29 0,8-29 0,-6 24 0,6-24 0,-4 20 0,4-20 0,-3 16 0,3-16 0,-3 20 0,3-20 0,-3 29 0,3-29 0,-7 33 1,4-13-1,0 0 0,0-2 0,-1 0 1,-1 0-2,5-18 2,-6 29-2,6-29 1,-6 20 0,6-20 0,-4 18 0,4-18 0,-5 16 0,5-16 0,-4 18 0,4-18 0,-6 24 0,6-24 0,-6 27 0,6-27 0,-6 31 0,3-15 0,0 2 0,0-1 0,0-1 0,0 0 0,1 0 0,2-16 0,-5 26 0,5-26 0,-3 23 0,3-23 0,-3 20 1,3-20-1,-3 20 0,3-20 0,-1 20 0,1-20 0,-3 22 0,3-22 0,-2 25 0,2-25 0,-4 26 0,2-10 0,2-16 0,-3 31 0,2-13 1,-2-2-1,1 0 0,1 1 0,1-17 0,-5 25 0,5-25 0,-3 22 1,3-22-1,-3 18 0,3-18 0,-1 18 0,1-18 0,-2 22 0,2-22 0,-1 25 0,1-25 0,-5 27 0,5-27 0,-1 29 0,1-29 0,-5 27 0,5-27 0,-3 24 1,3-24-1,0 22 0,0-22 0,-3 18 1,3-18-1,-1 20 0,1-20 0,-2 25 0,2-25 1,-1 25-1,1-25 0,-2 29 0,2-29 1,-3 29-1,2-12 0,1-17 1,-2 27-1,2-27 0,-1 25 0,1-25 0,-2 26 0,2-26 0,0 27 0,0-27 0,-2 27 0,2-27 0,-3 27 0,3-27 0,-1 24 0,1-24 0,-2 21 1,2-21-1,-1 22 0,1-22 0,-2 22 0,2-22 0,0 25 0,-1-9 0,1 1 0,-2 1 0,1-2 0,-2 4 0,0-4 0,-2 1 0,4 1 1,1-18-1,-6 27 0,6-27 0,-6 23 0,6-23-1,-2 22 1,2-22 0,0 26 1,2-10-1,-2 2 0,0 0 0,0 0 0,-2 0 0,2 2 1,0-3-1,0-17 0,-1 27 0,1-27 0,-2 23 0,2-23 0,-1 20 0,1-20 0,-2 18 0,2-18 0,-1 20 0,1-20 0,-2 24 0,2-24 0,-1 29 0,1-29 0,-2 29 0,1-13 1,1-16-1,-3 29 0,3-29 0,-3 24 0,3-24 0,-2 19 0,2-19 0,-1 17 1,1-17-1,0 0 1,-2 27 0,2-27-1,-1 27 1,1-11-1,-2 1 1,2-1-1,-1 0 0,1 1 0,0-17 0,-2 25 0,2-25 1,-3 22-1,3-22 0,-1 27-62,1-27 54,-3 25 1,3-25-1,-5 27 0,5-27 0,-3 29 0,3-29-1,-5 28 64,4-12-56,-2 2 2,0 0-1,0 0 0,0 0 0,1 0 0,-2-1 0,2 1 0,2-18 0,-4 27 0,4-27 0,-5 25 0,5-25 0,-3 24 0,3-24 0,-4 25 0,4-25 0,-5 31 0,5-31 0,-6 27 0,6-27 0,-6 27 0,6-27 0,-4 22 0,4-22 0,-3 16 0,3-16 1,0 0-1,-6 20 0,6-20 0,0 0 0,-5 20 0,5-20 0,-5 17 0,5-17 0,-4 16 0,4-16 0,-3 16 0,3-16 0,-5 16 0,5-16 0,-4 17 0,4-17 0,-6 20 0,6-20 0,-8 21 0,8-21 0,-7 20 0,7-20 0,-6 18 0,6-18 0,0 0 0,-9 22 0,9-22 0,0 0 0,-8 22 0,8-22 0,-6 18 0,6-18 0,-7 22 0,7-22 0,-10 25 1,10-25-1,-9 25 0,9-25 0,-9 26 0,9-26 0,-7 22 0,7-22 0,-9 19 0,9-19 1,-9 20-1,9-20 0,0 0 0,-14 20 0,14-20 0,0 0 0,-13 20 0,13-20 0,0 0 0,0 0 0,-14 20 0,14-20 0,0 0 0,0 0 1,-13 18-1,13-18 0,0 0 0,0 0 0,-17 17 0,17-17 0,0 0-1,-16 18 1,16-18 0,0 0 0,-20 21 0,20-21 0,0 0 0,-17 22 0,17-22 0,0 0 0,-18 20 0,18-20 0,-13 16 0,13-16 0,-14 18 0,14-18 0,-15 22 0,15-22 0,-16 22 0,16-22 0,-13 18 0,13-18-1,0 0 2,-15 18-1,15-18 0,0 0 0,0 0 0,-16 16 0,16-16 0,0 0 0,0 0 0,-17 20 0,17-20 0,0 0 0,-16 20 0,16-20 0,0 0 0,-17 18 0,17-18 0,0 0 0,-17 20 0,17-20 0,0 0 0,-15 17 0,15-17 0,0 0 0,-16 18 0,16-18 0,0 0 0,-14 18 0,14-18 0,0 0 0,0 0 0,-15 18 0,15-18 0,0 0 0,0 0 0,0 0 0,-14 9 0,14-9 0,0 0 0,0 0-1,-15 15 1,15-15 0,0 0 0,-15 18 8,15-18 0,0 0 0,-18 14 0,18-14 0,-13 9 0,13-9-1,0 0 1,-19 15-9,19-15 1,0 0 0,-16 14 0,16-14 0,0 0 0,0 0 0,0 0 0,-14 11 0,14-11 0,0 0 0,0 0 0,0 0 0,0 0 0,0 0 0,0 0 0,-13 4 0,13-4 0,0 0 0,0 0 0,-14 3 0,14-3 0,0 0 1,0 0-1,0 0 0,0 0-1,0 0 1,0 0-3,0 0-3,0 0-4,0 0-10,0 0-8,2 24-1,-2-24-1,0 0 1</inkml:trace>
  <inkml:trace contextRef="#ctx0" brushRef="#br0" timeOffset="8250">2024 85 17,'0'0'12,"-5"-17"-1,5 17-1,0 0-2,0 0-3,0 0 1,0 0 1,-1-18 2,1 18 1,0 0 0,-2-16 0,2 16 0,0 0-1,-3-16-2,3 16-3,0 0-1,0 0-1,0 0-2,0 0 1,0 0-1,0 0-1,0 0 1,0 0 0,0 0 1,-3-18 0,3 18 0,0 0 1,0 0-1,0 0 1,0 0-1,0 0 0,0 0-1,0 0 1,0 0-2,0 0 0,0 0 1,0 0-1,0 0 1,0 0 0,0 0 0,0 0 1,-6 18 0,6-18 1,-4 20-1,4-20 0,-3 30 1,0-11-1,1 0 0,-1 5 1,2 0-2,-1 1 0,1 0 0,-1-1 0,1 1 1,-1-3-1,1-2 0,-1-2 1,2-2 0,0-16 0,-3 24 0,3-24 0,-1 20 0,1-20 0,0 21 0,0-21 0,0 22-1,0-22 0,1 24 1,-1-24-1,-1 21 1,1-21 0,-3 22 0,3-22 0,-5 24 0,5-24 0,-4 25 0,4-25-1,-6 27 0,6-27 1,-9 31-1,6-13 0,-3-2 1,1 1 0,-1 1-1,6-18 1,-12 29 0,12-29 0,-7 22-1,7-22 1,-6 16-1,6-16 1,0 0-1,-3 22 0,3-22 0,-3 18 0,3-18 1,-3 25-1,3-25 1,-5 27 0,5-27 0,-6 27-1,6-27 0,-6 22 0,6-22 0,0 0 0,-6 20 0,6-20 0,0 0-1,-5 18 1,5-18 0,0 0 0,-3 24 0,3-24 0,-3 23 0,3-23 0,-3 26 0,3-26 0,-4 29 0,4-29 0,-6 29 1,6-29-1,-8 27 0,8-27 0,-7 25 0,7-25 0,-8 25 0,8-25 0,-7 24 0,7-24 0,-6 22 0,6-22 0,-6 23 0,6-23 0,-5 26 0,5-26 1,-4 23-1,4-23 0,-5 26 0,5-26 0,-6 25 0,6-25 0,-8 22 0,8-22 0,-7 23 0,7-23 0,-11 27 0,11-27 0,-9 24 0,3-8 0,6-16 0,-10 26 0,10-26 0,-9 21 0,9-21 0,-8 18 1,8-18-1,-6 17 0,6-17 0,-9 20 0,9-20 0,-11 21 0,11-21 0,-12 26 0,12-26 0,-13 25 0,13-25 0,-15 27 1,15-27-1,-14 26 0,14-26 0,-12 19 0,12-19 0,-11 17 0,11-17 0,0 0 0,-12 20 0,12-20 0,0 0 0,-13 20 0,13-20 0,-11 16 0,11-16 0,-10 18 0,10-18 0,-12 16 0,12-16 0,-14 18 0,14-18 0,0 0 0,-18 24 0,18-24 0,-14 16 0,14-16 0,-13 24 0,13-24 1,-14 25-1,14-25 1,-13 26-1,13-26 1,-8 21-1,8-21 0,-9 17 0,9-17 0,0 0 0,-14 18 0,14-18 0,-15 18 0,15-18 0,-16 20 0,16-20 0,-18 20 0,18-20 0,-19 20 0,19-20 0,-16 16 0,16-16 1,-14 13-1,14-13 0,-13 12 0,13-12 0,0 0 0,-18 17 0,18-17 0,-15 12 0,15-12 0,-17 13 0,17-13 0,-15 14 0,15-14 0,-17 15 0,17-15 0,-15 16 0,15-16 0,-16 16 0,16-16 0,-17 17 1,17-17-1,-20 20 0,20-20 0,-21 21 0,21-21 0,-22 26 0,9-10 0,0 0 0,-2-3-1,1 2 2,-1-3-1,2 1 0,13-13 0,-26 22 0,26-22 0,-23 16 0,23-16 0,-21 20 0,21-20 0,-23 20 0,23-20 0,-22 20 0,22-20 0,-23 21 0,23-21 0,-21 20 0,21-20 0,-20 18 0,20-18 0,-19 17 0,19-17 0,-20 16 0,20-16 0,-22 16 1,22-16-1,-26 20 0,26-20 0,-26 18 0,26-18 0,-24 17 0,24-17 0,-23 12 0,23-12 0,-22 13 0,22-13 0,-24 15 0,24-15 0,-24 18 0,10-11 0,1 2 0,-1 0 0,1 0 0,-1 0 0,14-9 1,-27 15-1,27-15 0,-26 12 0,26-12 0,-24 11 0,24-11 0,-21 11 0,21-11 0,-20 9 0,20-9 0,-16 7 0,16-7 0,0 0 0,-18 9 0,18-9 0,0 0 0,-14 8 0,14-8 0,0 0 0,-15 10 0,15-10 0,0 0 0,-18 10 0,18-10 0,0 0 0,-17 10 0,17-10 0,0 0 1,-18 9-1,18-9 0,-15 13-1,15-13 2,-21 22-1,6-9 0,0 1 1,0 1-1,1-3 1,-1 3-1,15-15 0,-23 16 0,23-16 1,-15 11-1,15-11 0,0 0 0,0 0 0,-15 13 0,15-13 0,0 0 0,-15 12-1,15-12 1,-13 13 0,13-13 0,0 0 0,-20 18 0,20-18 0,0 0 0,-20 16 0,20-16 0,-15 13 0,15-13 0,-18 13 0,18-13 0,-18 16 0,18-16 0,-20 18 0,20-18 0,-16 13 0,16-13 0,0 0 0,-17 12 0,17-12 0,0 0 1,0 0-1,0 0 0,0 0 0,0 0 0,0 0-1,0 0 0,0 0-3,0 0-2,-3 20-7,3-20-8,14 2-9,-14-2-1,18-12-1,-5-3 2</inkml:trace>
</inkml:ink>
</file>

<file path=ppt/ink/ink7.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88" units="1/in"/>
          <inkml:channelProperty channel="Y" name="resolution" value="2540.07788" units="1/in"/>
          <inkml:channelProperty channel="F" name="resolution" value="INF" units="1/dev"/>
        </inkml:channelProperties>
      </inkml:inkSource>
      <inkml:timestamp xml:id="ts0" timeString="2009-05-06T04:57:41.96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11 20 3,'0'0'3,"0"0"-1,0 0-2,0 0 1,0 0-1,0 0 0,0 0 1,-11-20-1,11 20 2,0 0 0,0 0 1,0 0 0,0 0 0,0 0 1,0 0-1,0 0 0,0 0-1,0 0-1,0 0 1,0 0-1,0 0-1,0 0 1,0 0 0,0 0 0,0 0 0,0 0-1,0 0 1,0 0-1,0 0 0,0 0 0,0 0 1,0 0 0,0 0 0,0 0 2,0 0-1,0 0 1,0 0 0,0 0 0,0 0 0,0 0-1,0 0-1,0 0 0,0 0-1,0 0 1,0 0-1,0 0 0,0 0 0,0 0 1,0 0-1,0 0 1,0 0 0,16 20-1,-16-20 1,0 0-1,18 24 1,-18-24-1,0 0 1,16 24-1,-16-24 0,13 19 0,-13-19 1,11 20-1,-11-20 1,11 19 0,-11-19 1,7 20 1,-7-20 0,5 22 0,-5-22 0,2 24-1,-2-24 0,2 30 0,-2-30-1,2 33 0,-2-14 0,0-19-1,2 37 0,-2-37 0,0 37 1,0-37-1,2 30 0,-2-30 0,1 31 0,-1-31 0,4 26 0,-4-26 0,4 22 0,-4-22 0,5 19 0,-5-19 0,7 20 0,-7-20 0,8 19 0,-8-19 0,9 20 0,-9-20 0,0 0 0,12 26 0,-12-26 0,0 0 0,11 22 0,-11-22 1,0 0-1,0 0 0,18 24 0,-18-24 0,0 0 0,11 21 0,-11-21 0,0 0 0,13 20 0,-13-20 0,0 0 1,0 0-1,11 19 0,-11-19 0,0 0 0,0 0 0,0 0 0,16 22 0,-16-22 0,0 0 0,0 0 0,18 20 0,-18-20 0,0 0 0,0 0 0,20 21 0,-20-21 0,0 0 0,0 0 0,14 22 0,-14-22 0,0 0 0,0 0 0,13 22 0,-13-22 0,0 0 0,0 0 0,15 22 0,-15-22 0,0 0 1,0 0-1,10 24 0,-10-24 0,8 24 0,-8-24 0,9 23 1,-9-23-1,9 26 0,-9-26 0,11 27 0,-11-27 0,11 29 0,-11-29 0,10 26 0,-10-26 0,9 28 0,-9-28 0,13 31 0,-13-31 0,15 26 0,-15-26 0,18 26-1,-18-26 1,23 24 0,-23-24 0,24 17 0,-24-17 0,25 13 0,-25-13 0,24 7 0,-24-7 0,21 6 1,-21-6-1,20 7 0,-20-7 0,17 10 0,-17-10 0,0 0 0,21 22 0,-21-22 0,17 20 0,-17-20 0,12 24 0,-12-24 0,15 26 0,-15-26 0,16 28 0,-16-28 0,16 33 0,-5-14 0,0 3 0,-2-3 0,2 3 0,-4 2 0,4-2 0,-4 2 1,4 0-1,-5 0 0,3-3 0,-2 3 0,0 0 1,1-2-1,-1-3 0,0 5 0,-7-24 0,16 37 0,-16-37 0,15 31 0,-15-31 0,14 26 0,-14-26 0,15 21 0,-15-21 0,14 22 0,-14-22 0,15 22 0,-15-22 1,14 22-1,-14-22 0,0 0 1,18 24-1,-18-24 1,0 0-1,18 28 1,-18-28-1,11 19 1,-11-19-1,12 22 0,-12-22 0,15 22 0,-15-22 0,16 22 0,-16-22 1,15 26-1,-15-26-1,14 30 1,-14-30 0,15 33 0,-15-33 0,16 37 0,-16-37-1,16 30 2,-16-30-1,15 26 0,-15-26 0,14 24 1,-14-24-1,0 0 0,20 26 0,-20-26 0,14 22 0,-14-22 0,19 24 0,-19-24 0,18 24 0,-18-24 0,18 24 0,-18-24 0,18 26 0,-18-26 0,13 24 0,-13-24 0,12 23 1,-12-23-1,17 24 0,-17-24 0,16 20 0,-16-20 0,14 22 0,-14-22 0,15 19 0,-15-19 0,9 24 0,-9-24 0,9 28 1,-9-28-1,9 31 0,-9-31 0,7 32 0,-7-32 0,8 31 0,-8-31 0,7 30 0,-7-30 1,7 31-1,-7-31 0,11 28 0,-11-28 0,9 26 0,-9-26 0,0 0 0,14 26 0,-14-26 0,0 0 0,11 24 1,-11-24-1,8 21 0,-8-21 0,10 19 0,-10-19 0,11 20 0,-11-20 0,0 0 0,18 21 0,-18-21 0,0 0 0,18 16 0,-18-16 0,0 0 0,0 0 0,19 21 1,-19-21-1,0 0 0,9 26 0,-9-26 1,0 22-1,0-22 0,0 26 1,0-26-1,0 26 0,0-26 0,3 26 0,-3-26-1,6 22 1,-6-22 0,11 20 0,-11-20 0,0 0 0,21 26 0,-21-26 0,17 17 0,-17-17 0,0 0 0,20 24 0,-20-24 1,0 0-1,18 24 0,-18-24 0,0 0 0,16 24 0,-16-24-1,0 0 1,18 24 0,-18-24 0,0 0 0,18 19 0,-18-19 0,0 0 0,0 0 0,18 18 0,-18-18 0,0 0 0,0 0 0,0 0 1,18 19-1,-18-19 0,0 0 0,0 0 0,15 22 0,-15-22 0,0 0 0,13 20-1,-13-20 1,0 0-1,10 21 1,-10-21 0,0 0 0,13 22-1,-13-22 1,0 0 0,0 0 0,16 20 0,-16-20 0,0 0 0,17 13 0,-17-13 0,0 0 0,0 0 0,0 0 0,14 24 1,-14-24-1,0 0 0,0 0 0,6 21 0,-6-21 0,0 0 0,0 0-1,9 20 1,-9-20 0,0 0 0,0 0 0,9 19 0,-9-19 0,0 0-1,7 20 0,-7-20-1,9 20-2,-9-20-1,11 23-2,-11-23-1,13 29-2,-13-29 0,10 34-1,-2-12 0,-8 0 1,7 4-1,-9-6 0,13 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9E3F385-54CC-46BB-8A21-DF723D38BA6D}" type="datetimeFigureOut">
              <a:rPr lang="en-US"/>
              <a:pPr>
                <a:defRPr/>
              </a:pPr>
              <a:t>3/22/2018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59F1278-4CF3-4722-B51A-8DC7850AF106}" type="slidenum">
              <a:rPr lang="en-US"/>
              <a:pPr>
                <a:defRPr/>
              </a:pPr>
              <a:t>‹#›</a:t>
            </a:fld>
            <a:endParaRPr lang="en-US" dirty="0"/>
          </a:p>
        </p:txBody>
      </p:sp>
    </p:spTree>
    <p:extLst>
      <p:ext uri="{BB962C8B-B14F-4D97-AF65-F5344CB8AC3E}">
        <p14:creationId xmlns:p14="http://schemas.microsoft.com/office/powerpoint/2010/main" val="2496583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C42CDD-AF24-4D4A-9B76-F68E65CDAE3F}" type="slidenum">
              <a:rPr lang="en-US" smtClean="0"/>
              <a:pPr/>
              <a:t>10</a:t>
            </a:fld>
            <a:endParaRPr lang="en-US" dirty="0" smtClean="0"/>
          </a:p>
        </p:txBody>
      </p:sp>
    </p:spTree>
    <p:extLst>
      <p:ext uri="{BB962C8B-B14F-4D97-AF65-F5344CB8AC3E}">
        <p14:creationId xmlns:p14="http://schemas.microsoft.com/office/powerpoint/2010/main" val="261516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64515C-7302-4774-84F9-52C1E5E6BAD6}" type="slidenum">
              <a:rPr lang="en-US" smtClean="0"/>
              <a:pPr/>
              <a:t>12</a:t>
            </a:fld>
            <a:endParaRPr lang="en-US" dirty="0" smtClean="0"/>
          </a:p>
        </p:txBody>
      </p:sp>
    </p:spTree>
    <p:extLst>
      <p:ext uri="{BB962C8B-B14F-4D97-AF65-F5344CB8AC3E}">
        <p14:creationId xmlns:p14="http://schemas.microsoft.com/office/powerpoint/2010/main" val="348532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5CD35B-5CEA-4292-8A83-7FB3510F2E73}" type="slidenum">
              <a:rPr lang="en-US" smtClean="0"/>
              <a:pPr/>
              <a:t>25</a:t>
            </a:fld>
            <a:endParaRPr lang="en-US" dirty="0" smtClean="0"/>
          </a:p>
        </p:txBody>
      </p:sp>
    </p:spTree>
    <p:extLst>
      <p:ext uri="{BB962C8B-B14F-4D97-AF65-F5344CB8AC3E}">
        <p14:creationId xmlns:p14="http://schemas.microsoft.com/office/powerpoint/2010/main" val="202332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2B34DE-2CBF-48C7-9DA4-C7C731D93923}" type="slidenum">
              <a:rPr lang="en-US" smtClean="0"/>
              <a:pPr/>
              <a:t>27</a:t>
            </a:fld>
            <a:endParaRPr lang="en-US" dirty="0" smtClean="0"/>
          </a:p>
        </p:txBody>
      </p:sp>
    </p:spTree>
    <p:extLst>
      <p:ext uri="{BB962C8B-B14F-4D97-AF65-F5344CB8AC3E}">
        <p14:creationId xmlns:p14="http://schemas.microsoft.com/office/powerpoint/2010/main" val="171803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FCB326-97AB-4678-A0CE-D2F518B86257}" type="slidenum">
              <a:rPr lang="en-US" smtClean="0"/>
              <a:pPr/>
              <a:t>28</a:t>
            </a:fld>
            <a:endParaRPr lang="en-US" dirty="0" smtClean="0"/>
          </a:p>
        </p:txBody>
      </p:sp>
    </p:spTree>
    <p:extLst>
      <p:ext uri="{BB962C8B-B14F-4D97-AF65-F5344CB8AC3E}">
        <p14:creationId xmlns:p14="http://schemas.microsoft.com/office/powerpoint/2010/main" val="268075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Add picture of a scaly periople.</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70E9B8-BA11-416B-8386-511B3A7DA725}" type="slidenum">
              <a:rPr lang="en-US" smtClean="0"/>
              <a:pPr/>
              <a:t>29</a:t>
            </a:fld>
            <a:endParaRPr lang="en-US" dirty="0" smtClean="0"/>
          </a:p>
        </p:txBody>
      </p:sp>
    </p:spTree>
    <p:extLst>
      <p:ext uri="{BB962C8B-B14F-4D97-AF65-F5344CB8AC3E}">
        <p14:creationId xmlns:p14="http://schemas.microsoft.com/office/powerpoint/2010/main" val="34274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804BE4-20B7-45C2-B1A6-CDCAE156A3B7}" type="slidenum">
              <a:rPr lang="en-US" smtClean="0"/>
              <a:pPr/>
              <a:t>107</a:t>
            </a:fld>
            <a:endParaRPr lang="en-US" dirty="0" smtClean="0"/>
          </a:p>
        </p:txBody>
      </p:sp>
    </p:spTree>
    <p:extLst>
      <p:ext uri="{BB962C8B-B14F-4D97-AF65-F5344CB8AC3E}">
        <p14:creationId xmlns:p14="http://schemas.microsoft.com/office/powerpoint/2010/main" val="2190950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descr="Slide background.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4DA538D-753C-40CF-9194-1338602592D8}"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D834E8A-B8F6-4092-A544-32FF889081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D43AC8A-6110-49B2-8167-07D66C953B26}"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Gerard Laverty A.W.C.F.</a:t>
            </a:r>
            <a:endParaRPr lang="en-US" dirty="0"/>
          </a:p>
        </p:txBody>
      </p:sp>
      <p:sp>
        <p:nvSpPr>
          <p:cNvPr id="6" name="Slide Number Placeholder 5"/>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Gerard Laverty A.W.C.F.</a:t>
            </a:r>
            <a:endParaRPr lang="en-US" dirty="0"/>
          </a:p>
        </p:txBody>
      </p:sp>
      <p:sp>
        <p:nvSpPr>
          <p:cNvPr id="6" name="Slide Number Placeholder 5"/>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Gerard Laverty A.W.C.F.</a:t>
            </a:r>
            <a:endParaRPr lang="en-US" dirty="0"/>
          </a:p>
        </p:txBody>
      </p:sp>
      <p:sp>
        <p:nvSpPr>
          <p:cNvPr id="6" name="Slide Number Placeholder 5"/>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Gerard Laverty A.W.C.F.</a:t>
            </a:r>
            <a:endParaRPr lang="en-US" dirty="0"/>
          </a:p>
        </p:txBody>
      </p:sp>
      <p:sp>
        <p:nvSpPr>
          <p:cNvPr id="7" name="Slide Number Placeholder 6"/>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Gerard Laverty A.W.C.F.</a:t>
            </a:r>
            <a:endParaRPr lang="en-US" dirty="0"/>
          </a:p>
        </p:txBody>
      </p:sp>
      <p:sp>
        <p:nvSpPr>
          <p:cNvPr id="9" name="Slide Number Placeholder 8"/>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Gerard Laverty A.W.C.F.</a:t>
            </a:r>
            <a:endParaRPr lang="en-US" dirty="0"/>
          </a:p>
        </p:txBody>
      </p:sp>
      <p:sp>
        <p:nvSpPr>
          <p:cNvPr id="5" name="Slide Number Placeholder 4"/>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Gerard Laverty A.W.C.F.</a:t>
            </a:r>
            <a:endParaRPr lang="en-US" dirty="0"/>
          </a:p>
        </p:txBody>
      </p:sp>
      <p:sp>
        <p:nvSpPr>
          <p:cNvPr id="4" name="Slide Number Placeholder 3"/>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Gerard Laverty A.W.C.F.</a:t>
            </a:r>
            <a:endParaRPr lang="en-US" dirty="0"/>
          </a:p>
        </p:txBody>
      </p:sp>
      <p:sp>
        <p:nvSpPr>
          <p:cNvPr id="7" name="Slide Number Placeholder 6"/>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81156A1-C64D-4D4E-AF9C-D8677A5237D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Gerard Laverty A.W.C.F.</a:t>
            </a:r>
            <a:endParaRPr lang="en-US" dirty="0"/>
          </a:p>
        </p:txBody>
      </p:sp>
      <p:sp>
        <p:nvSpPr>
          <p:cNvPr id="7" name="Slide Number Placeholder 6"/>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Gerard Laverty A.W.C.F.</a:t>
            </a:r>
            <a:endParaRPr lang="en-US" dirty="0"/>
          </a:p>
        </p:txBody>
      </p:sp>
      <p:sp>
        <p:nvSpPr>
          <p:cNvPr id="6" name="Slide Number Placeholder 5"/>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Gerard Laverty A.W.C.F.</a:t>
            </a:r>
            <a:endParaRPr lang="en-US" dirty="0"/>
          </a:p>
        </p:txBody>
      </p:sp>
      <p:sp>
        <p:nvSpPr>
          <p:cNvPr id="6" name="Slide Number Placeholder 5"/>
          <p:cNvSpPr>
            <a:spLocks noGrp="1"/>
          </p:cNvSpPr>
          <p:nvPr>
            <p:ph type="sldNum" sz="quarter" idx="12"/>
          </p:nvPr>
        </p:nvSpPr>
        <p:spPr/>
        <p:txBody>
          <a:bodyPr/>
          <a:lstStyle/>
          <a:p>
            <a:fld id="{91C25BC1-9B58-411D-A144-9810EE80C5C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BEB435-215A-479F-988F-A263E359749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179586E-7B88-4AF9-9520-5E99458B200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95B5DCE-9757-4F76-A706-EC9D8B585DA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61DFC9E-A5C8-439F-8DC1-EC677511981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215AEF5-D121-4624-BA1A-A4989E83CB1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0954E65-EA45-49D2-83A3-2A534801078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Gerard Laverty A.W.C.F.</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4E8D606-21BA-46ED-AA0B-D418AA5D2BB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t>Gerard Laverty A.W.C.F.</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endParaRPr lang="en-US" dirty="0"/>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 y="6172200"/>
            <a:ext cx="2057400" cy="3885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rgbClr val="002060"/>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Calibri" panose="020F0502020204030204" pitchFamily="34" charset="0"/>
          <a:ea typeface="+mn-ea"/>
          <a:cs typeface="Calibri" panose="020F0502020204030204" pitchFamily="34" charset="0"/>
        </a:defRPr>
      </a:lvl1pPr>
      <a:lvl2pPr marL="457200" marR="0" indent="0" algn="l" defTabSz="914400" rtl="0" eaLnBrk="0" fontAlgn="base" latinLnBrk="0" hangingPunct="0">
        <a:lnSpc>
          <a:spcPct val="100000"/>
        </a:lnSpc>
        <a:spcBef>
          <a:spcPct val="20000"/>
        </a:spcBef>
        <a:spcAft>
          <a:spcPct val="0"/>
        </a:spcAft>
        <a:buClrTx/>
        <a:buSzTx/>
        <a:buFontTx/>
        <a:buNone/>
        <a:tabLst/>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Gerard Laverty A.W.C.F.</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25BC1-9B58-411D-A144-9810EE80C5C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0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2.xml"/><Relationship Id="rId5" Type="http://schemas.openxmlformats.org/officeDocument/2006/relationships/slide" Target="slide19.xml"/><Relationship Id="rId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78.emf"/><Relationship Id="rId12" Type="http://schemas.openxmlformats.org/officeDocument/2006/relationships/customXml" Target="../ink/ink7.xml"/><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80.emf"/><Relationship Id="rId5" Type="http://schemas.openxmlformats.org/officeDocument/2006/relationships/image" Target="../media/image77.emf"/><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79.emf"/></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www.americanfarriers.org/" TargetMode="External"/><Relationship Id="rId2" Type="http://schemas.openxmlformats.org/officeDocument/2006/relationships/hyperlink" Target="http://www.wcfa.ca/" TargetMode="External"/><Relationship Id="rId1" Type="http://schemas.openxmlformats.org/officeDocument/2006/relationships/slideLayout" Target="../slideLayouts/slideLayout4.xml"/><Relationship Id="rId4" Type="http://schemas.openxmlformats.org/officeDocument/2006/relationships/hyperlink" Target="http://www.wcf.org.uk/"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p:spPr>
        <p:txBody>
          <a:bodyPr/>
          <a:lstStyle/>
          <a:p>
            <a:r>
              <a:rPr lang="en-US" dirty="0" smtClean="0"/>
              <a:t>Hoof Care</a:t>
            </a:r>
            <a:br>
              <a:rPr lang="en-US" dirty="0" smtClean="0"/>
            </a:br>
            <a:r>
              <a:rPr lang="en-US" sz="3600" dirty="0" smtClean="0"/>
              <a:t>for</a:t>
            </a:r>
            <a:br>
              <a:rPr lang="en-US" sz="3600" dirty="0" smtClean="0"/>
            </a:br>
            <a:r>
              <a:rPr lang="en-US" dirty="0" smtClean="0"/>
              <a:t>Horse Owners</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152400"/>
            <a:ext cx="8229600" cy="1143000"/>
          </a:xfrm>
        </p:spPr>
        <p:txBody>
          <a:bodyPr/>
          <a:lstStyle/>
          <a:p>
            <a:pPr eaLnBrk="1" hangingPunct="1"/>
            <a:r>
              <a:rPr lang="en-US" dirty="0" smtClean="0"/>
              <a:t>What is a healthy hoof?</a:t>
            </a:r>
          </a:p>
        </p:txBody>
      </p:sp>
      <p:sp>
        <p:nvSpPr>
          <p:cNvPr id="9219" name="Rectangle 3"/>
          <p:cNvSpPr>
            <a:spLocks noGrp="1" noChangeArrowheads="1"/>
          </p:cNvSpPr>
          <p:nvPr>
            <p:ph type="body" idx="1"/>
          </p:nvPr>
        </p:nvSpPr>
        <p:spPr>
          <a:xfrm>
            <a:off x="457200" y="1600200"/>
            <a:ext cx="5105400" cy="4525963"/>
          </a:xfrm>
        </p:spPr>
        <p:txBody>
          <a:bodyPr/>
          <a:lstStyle/>
          <a:p>
            <a:pPr eaLnBrk="1" hangingPunct="1">
              <a:lnSpc>
                <a:spcPct val="90000"/>
              </a:lnSpc>
            </a:pPr>
            <a:r>
              <a:rPr lang="en-US" dirty="0" smtClean="0"/>
              <a:t>A healthy hoof is one that can support the weight of the horse and provide protection to the internal foot under normal circumstances.</a:t>
            </a:r>
          </a:p>
          <a:p>
            <a:pPr eaLnBrk="1" hangingPunct="1">
              <a:lnSpc>
                <a:spcPct val="90000"/>
              </a:lnSpc>
            </a:pPr>
            <a:r>
              <a:rPr lang="en-US" dirty="0" smtClean="0"/>
              <a:t>Some equine sports could be considered abnormal circumstances.</a:t>
            </a:r>
          </a:p>
          <a:p>
            <a:pPr eaLnBrk="1" hangingPunct="1">
              <a:lnSpc>
                <a:spcPct val="90000"/>
              </a:lnSpc>
            </a:pPr>
            <a:r>
              <a:rPr lang="en-US" dirty="0" smtClean="0"/>
              <a:t>This can make the goal of equine soundness challenging for owner, farrier, and horse.</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907" t="-2273" r="38524" b="2273"/>
          <a:stretch/>
        </p:blipFill>
        <p:spPr>
          <a:xfrm>
            <a:off x="5181600" y="-152401"/>
            <a:ext cx="3933627" cy="6923185"/>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609600" y="1295400"/>
            <a:ext cx="8229600" cy="4525963"/>
          </a:xfrm>
        </p:spPr>
        <p:txBody>
          <a:bodyPr/>
          <a:lstStyle/>
          <a:p>
            <a:pPr>
              <a:buAutoNum type="arabicPlain" startAt="10"/>
            </a:pPr>
            <a:r>
              <a:rPr lang="en-US" sz="1300" dirty="0" smtClean="0">
                <a:solidFill>
                  <a:srgbClr val="0070C0"/>
                </a:solidFill>
              </a:rPr>
              <a:t>Is your horse sore after shoeing?</a:t>
            </a:r>
          </a:p>
          <a:p>
            <a:pPr>
              <a:buNone/>
            </a:pPr>
            <a:r>
              <a:rPr lang="en-US" sz="1300" dirty="0" smtClean="0">
                <a:solidFill>
                  <a:schemeClr val="accent2"/>
                </a:solidFill>
              </a:rPr>
              <a:t>        </a:t>
            </a:r>
            <a:r>
              <a:rPr lang="en-US" sz="1300" dirty="0" smtClean="0"/>
              <a:t>If your horse is sore after shoeing make sure your farrier knows about it, there is a reason and it’s not always what you might think. Sometimes horses have difficulty having a leg bent to allow for trimming and shoeing. Other times it may be a disease of the hoof that causes pain such as a deep seated bruise of the coffin bone.</a:t>
            </a:r>
          </a:p>
          <a:p>
            <a:pPr>
              <a:buAutoNum type="arabicPlain" startAt="11"/>
            </a:pPr>
            <a:r>
              <a:rPr lang="en-US" sz="1300" dirty="0" smtClean="0">
                <a:solidFill>
                  <a:srgbClr val="0070C0"/>
                </a:solidFill>
              </a:rPr>
              <a:t>Has your horse ever lost the whole frog?</a:t>
            </a:r>
          </a:p>
          <a:p>
            <a:pPr>
              <a:buNone/>
            </a:pPr>
            <a:r>
              <a:rPr lang="en-US" sz="1300" dirty="0" smtClean="0">
                <a:solidFill>
                  <a:schemeClr val="accent2"/>
                </a:solidFill>
              </a:rPr>
              <a:t>        </a:t>
            </a:r>
            <a:r>
              <a:rPr lang="en-US" sz="1300" dirty="0" smtClean="0"/>
              <a:t>If your horse has just lost all of the frog don’t panic it’s a normal process that has been affected by local ground conditions. A dry period will cause the frog not to shed much material, if this is followed by wet then the frog may come away as one piece. The new frog is right there and just needs some time to toughen up.</a:t>
            </a:r>
          </a:p>
          <a:p>
            <a:pPr>
              <a:buAutoNum type="arabicPlain" startAt="12"/>
            </a:pPr>
            <a:r>
              <a:rPr lang="en-US" sz="1300" dirty="0" smtClean="0">
                <a:solidFill>
                  <a:srgbClr val="0070C0"/>
                </a:solidFill>
              </a:rPr>
              <a:t>Does your farrier complain that the hooves are too soft?</a:t>
            </a:r>
          </a:p>
          <a:p>
            <a:pPr>
              <a:buNone/>
            </a:pPr>
            <a:r>
              <a:rPr lang="en-US" sz="1300" dirty="0" smtClean="0">
                <a:solidFill>
                  <a:schemeClr val="accent2"/>
                </a:solidFill>
              </a:rPr>
              <a:t>        </a:t>
            </a:r>
            <a:r>
              <a:rPr lang="en-US" sz="1300" dirty="0" smtClean="0"/>
              <a:t>If your farrier complains that the hooves are too soft pay attention. Ask him/her to help you come up with a solution that will work for your situation.</a:t>
            </a:r>
          </a:p>
          <a:p>
            <a:pPr>
              <a:buAutoNum type="arabicPlain" startAt="13"/>
            </a:pPr>
            <a:r>
              <a:rPr lang="en-US" sz="1300" dirty="0" smtClean="0">
                <a:solidFill>
                  <a:srgbClr val="0070C0"/>
                </a:solidFill>
              </a:rPr>
              <a:t>Do you know when your horse is due to have it’s hooves trimmed?</a:t>
            </a:r>
          </a:p>
          <a:p>
            <a:pPr>
              <a:buNone/>
            </a:pPr>
            <a:r>
              <a:rPr lang="en-US" sz="1300" dirty="0" smtClean="0">
                <a:solidFill>
                  <a:schemeClr val="accent2"/>
                </a:solidFill>
              </a:rPr>
              <a:t>        </a:t>
            </a:r>
            <a:r>
              <a:rPr lang="en-US" sz="1300" dirty="0" smtClean="0"/>
              <a:t>While a business minded farrier will keep track of when your horse may be due for a visit don’t leave it until the last minute to call. Remember  your farrier should be part of the pit crew helping you meet your </a:t>
            </a:r>
            <a:r>
              <a:rPr lang="en-US" sz="1300" dirty="0" smtClean="0">
                <a:solidFill>
                  <a:srgbClr val="0070C0"/>
                </a:solidFill>
              </a:rPr>
              <a:t>equine goals.</a:t>
            </a:r>
          </a:p>
          <a:p>
            <a:pPr>
              <a:buAutoNum type="arabicPlain" startAt="14"/>
            </a:pPr>
            <a:r>
              <a:rPr lang="en-US" sz="1300" dirty="0" smtClean="0">
                <a:solidFill>
                  <a:srgbClr val="0070C0"/>
                </a:solidFill>
              </a:rPr>
              <a:t>Does your horse avoid hard ground when ridden?</a:t>
            </a:r>
          </a:p>
          <a:p>
            <a:pPr>
              <a:buNone/>
            </a:pPr>
            <a:r>
              <a:rPr lang="en-US" sz="1300" dirty="0" smtClean="0">
                <a:solidFill>
                  <a:schemeClr val="accent2"/>
                </a:solidFill>
              </a:rPr>
              <a:t>        </a:t>
            </a:r>
            <a:r>
              <a:rPr lang="en-US" sz="1300" dirty="0" smtClean="0"/>
              <a:t>If your horse is constantly avoiding hard ground let your farrier know. Most likely they are already aware of the problem, a thin sole. Again the solution will have to be tailored to the situation, perhaps a wide shoe or pad or not touching the bottom of the hoof with a knife during trimming.</a:t>
            </a:r>
          </a:p>
          <a:p>
            <a:pPr>
              <a:buNone/>
            </a:pP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final answer</a:t>
            </a:r>
            <a:endParaRPr lang="en-US" dirty="0"/>
          </a:p>
        </p:txBody>
      </p:sp>
      <p:sp>
        <p:nvSpPr>
          <p:cNvPr id="3" name="Content Placeholder 2"/>
          <p:cNvSpPr>
            <a:spLocks noGrp="1"/>
          </p:cNvSpPr>
          <p:nvPr>
            <p:ph idx="1"/>
          </p:nvPr>
        </p:nvSpPr>
        <p:spPr/>
        <p:txBody>
          <a:bodyPr/>
          <a:lstStyle/>
          <a:p>
            <a:pPr>
              <a:buAutoNum type="arabicPlain" startAt="15"/>
            </a:pPr>
            <a:r>
              <a:rPr lang="en-US" sz="1400" dirty="0" smtClean="0">
                <a:solidFill>
                  <a:srgbClr val="0070C0"/>
                </a:solidFill>
              </a:rPr>
              <a:t>Would you like to pay less for shoeing?</a:t>
            </a:r>
          </a:p>
          <a:p>
            <a:pPr>
              <a:buNone/>
            </a:pPr>
            <a:r>
              <a:rPr lang="en-US" sz="1400" dirty="0" smtClean="0">
                <a:solidFill>
                  <a:schemeClr val="accent2"/>
                </a:solidFill>
              </a:rPr>
              <a:t>       </a:t>
            </a:r>
            <a:r>
              <a:rPr lang="en-US" sz="1400" dirty="0" smtClean="0"/>
              <a:t>Of course we’d all like to pay less for things,  the best way to save money on farrier bills is breed or buy a horse with excellent hooves. Too many times a horse purchase is made with little regard to the hooves. Next time you are in the market for a horse take your farrier along to be part of the pre-purchase exam team.  Also  you should have  regular communication with your farrier , if you do that will help to ensure you are getting value for your hard earned money.  Your farrier can be a great resource of useful information  on  horse related matters, not just the hooves. Most farriers are excellent horse men or women. Having said that farriers charge for their time ,even though on the bill it will say “shoes or trim”, if you are going to use up a lot of time expect to pay for it. </a:t>
            </a:r>
          </a:p>
          <a:p>
            <a:endParaRPr lang="en-US" sz="1400" dirty="0" smtClean="0"/>
          </a:p>
          <a:p>
            <a:endParaRPr lang="en-US" sz="14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sz="half" idx="1"/>
          </p:nvPr>
        </p:nvSpPr>
        <p:spPr/>
        <p:txBody>
          <a:bodyPr/>
          <a:lstStyle/>
          <a:p>
            <a:r>
              <a:rPr lang="en-US" sz="2400" dirty="0" smtClean="0"/>
              <a:t>When looking for more information on this subject make sure it’s relevant to your local area and climate.</a:t>
            </a:r>
          </a:p>
          <a:p>
            <a:r>
              <a:rPr lang="en-US" sz="2400" dirty="0" smtClean="0"/>
              <a:t>For </a:t>
            </a:r>
            <a:r>
              <a:rPr lang="en-US" sz="2400" dirty="0" smtClean="0"/>
              <a:t>example the hoof care challenges an owner from a dry part of the country has will be different to those living in a wetter area.</a:t>
            </a:r>
            <a:endParaRPr lang="en-US" sz="2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752600"/>
            <a:ext cx="4038600" cy="2692400"/>
          </a:xfrm>
        </p:spPr>
      </p:pic>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your horses hooves healthy?</a:t>
            </a:r>
            <a:endParaRPr lang="en-US" dirty="0"/>
          </a:p>
        </p:txBody>
      </p:sp>
      <p:sp>
        <p:nvSpPr>
          <p:cNvPr id="3" name="Content Placeholder 2"/>
          <p:cNvSpPr>
            <a:spLocks noGrp="1"/>
          </p:cNvSpPr>
          <p:nvPr>
            <p:ph idx="1"/>
          </p:nvPr>
        </p:nvSpPr>
        <p:spPr>
          <a:xfrm>
            <a:off x="533400" y="1524000"/>
            <a:ext cx="8229600" cy="4144963"/>
          </a:xfrm>
        </p:spPr>
        <p:txBody>
          <a:bodyPr/>
          <a:lstStyle/>
          <a:p>
            <a:r>
              <a:rPr lang="en-US" sz="1600" dirty="0" smtClean="0">
                <a:solidFill>
                  <a:srgbClr val="0070C0"/>
                </a:solidFill>
              </a:rPr>
              <a:t>If the horse is barefoot does it avoid some types of surface? </a:t>
            </a:r>
          </a:p>
          <a:p>
            <a:r>
              <a:rPr lang="en-US" sz="1600" dirty="0" smtClean="0"/>
              <a:t>This may be an indication of thin soles or bruising.</a:t>
            </a:r>
          </a:p>
          <a:p>
            <a:r>
              <a:rPr lang="en-US" sz="1600" dirty="0" smtClean="0">
                <a:solidFill>
                  <a:srgbClr val="0070C0"/>
                </a:solidFill>
              </a:rPr>
              <a:t>Are the hooves matched pairs? </a:t>
            </a:r>
          </a:p>
          <a:p>
            <a:r>
              <a:rPr lang="en-US" sz="1600" dirty="0" smtClean="0"/>
              <a:t>If not you need to discuss this with your farrier. Many horses today have mismatched pairs of hooves, this can be due to breeding but can also be caused by incorrect trimming. </a:t>
            </a:r>
          </a:p>
          <a:p>
            <a:r>
              <a:rPr lang="en-US" sz="1600" dirty="0" smtClean="0">
                <a:solidFill>
                  <a:srgbClr val="0070C0"/>
                </a:solidFill>
              </a:rPr>
              <a:t>How to check if the hooves are mismatched.</a:t>
            </a:r>
          </a:p>
          <a:p>
            <a:r>
              <a:rPr lang="en-US" sz="1600" dirty="0" smtClean="0">
                <a:solidFill>
                  <a:schemeClr val="tx2"/>
                </a:solidFill>
              </a:rPr>
              <a:t>If you have a hoof protractor use that, though it’s not that accurate with a shoe on the hoof. Another simple way is to look at the heels of the fore hooves from between the hind legs. If there is a difference of heel height then the horse most likely has mismatched hooves.</a:t>
            </a:r>
          </a:p>
          <a:p>
            <a:r>
              <a:rPr lang="en-US" sz="1600" dirty="0" smtClean="0">
                <a:solidFill>
                  <a:srgbClr val="0070C0"/>
                </a:solidFill>
              </a:rPr>
              <a:t>If the horse is shod can you see the end of the shoe beyond the hoof? </a:t>
            </a:r>
          </a:p>
          <a:p>
            <a:r>
              <a:rPr lang="en-US" sz="1600" dirty="0" smtClean="0"/>
              <a:t>If not the shoe is too short or has been left on too long. </a:t>
            </a:r>
            <a:endParaRPr lang="en-US" sz="1600" dirty="0" smtClean="0">
              <a:solidFill>
                <a:schemeClr val="tx2"/>
              </a:solidFill>
            </a:endParaRPr>
          </a:p>
          <a:p>
            <a:endParaRPr lang="en-US" sz="1600" dirty="0" smtClean="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hoof  checks</a:t>
            </a:r>
            <a:endParaRPr lang="en-US" dirty="0"/>
          </a:p>
        </p:txBody>
      </p:sp>
      <p:sp>
        <p:nvSpPr>
          <p:cNvPr id="3" name="Content Placeholder 2"/>
          <p:cNvSpPr>
            <a:spLocks noGrp="1"/>
          </p:cNvSpPr>
          <p:nvPr>
            <p:ph idx="1"/>
          </p:nvPr>
        </p:nvSpPr>
        <p:spPr>
          <a:xfrm>
            <a:off x="493858" y="1219200"/>
            <a:ext cx="8229600" cy="4525963"/>
          </a:xfrm>
        </p:spPr>
        <p:txBody>
          <a:bodyPr/>
          <a:lstStyle/>
          <a:p>
            <a:pPr>
              <a:buNone/>
            </a:pPr>
            <a:endParaRPr lang="en-US" sz="1600" dirty="0" smtClean="0"/>
          </a:p>
          <a:p>
            <a:r>
              <a:rPr lang="en-US" sz="1600" dirty="0" smtClean="0">
                <a:solidFill>
                  <a:srgbClr val="0070C0"/>
                </a:solidFill>
              </a:rPr>
              <a:t>Does the wall at the toe make a straight angled surface from coronary band to ground? </a:t>
            </a:r>
          </a:p>
          <a:p>
            <a:r>
              <a:rPr lang="en-US" sz="1600" dirty="0" smtClean="0"/>
              <a:t>If not this is either due to too long a trimming cycle, the toe region being left too long during trimming, or a very thin hoof wall.</a:t>
            </a:r>
          </a:p>
          <a:p>
            <a:r>
              <a:rPr lang="en-US" sz="1600" dirty="0" smtClean="0">
                <a:solidFill>
                  <a:srgbClr val="0070C0"/>
                </a:solidFill>
              </a:rPr>
              <a:t>Is the White Line the same width from heel to heel? </a:t>
            </a:r>
          </a:p>
          <a:p>
            <a:r>
              <a:rPr lang="en-US" sz="1600" dirty="0" smtClean="0"/>
              <a:t>If not that’s an indicator of, a weak hoof wall, wall overloaded, less than ideal conformation, or incorrect trimming.</a:t>
            </a:r>
          </a:p>
          <a:p>
            <a:r>
              <a:rPr lang="en-US" sz="1600" dirty="0" smtClean="0">
                <a:solidFill>
                  <a:srgbClr val="0070C0"/>
                </a:solidFill>
              </a:rPr>
              <a:t>Is the sole strong and concave? </a:t>
            </a:r>
          </a:p>
          <a:p>
            <a:r>
              <a:rPr lang="en-US" sz="1600" dirty="0" smtClean="0"/>
              <a:t>If the sole flexes under thumb pressure that indicates a thin sole, may be due to breeding, environmental conditions, or excessive trimming.</a:t>
            </a:r>
          </a:p>
          <a:p>
            <a:r>
              <a:rPr lang="en-US" sz="1600" dirty="0" smtClean="0">
                <a:solidFill>
                  <a:srgbClr val="0070C0"/>
                </a:solidFill>
              </a:rPr>
              <a:t>Is the frog the same height at the heels as the wall? </a:t>
            </a:r>
          </a:p>
          <a:p>
            <a:r>
              <a:rPr lang="en-US" sz="1600" dirty="0" smtClean="0"/>
              <a:t>If not that may indicate a frog that has just shed off or it may be connected to poor hoof function. If it’s higher that may point to collapsed heels. Is the cleft of the frog a slight indent? If the cleft is deep that may make the frog more susceptible to “Thrush”.</a:t>
            </a:r>
          </a:p>
          <a:p>
            <a:endParaRPr lang="en-US" sz="1600"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hoof checks</a:t>
            </a:r>
            <a:endParaRPr lang="en-US" dirty="0"/>
          </a:p>
        </p:txBody>
      </p:sp>
      <p:sp>
        <p:nvSpPr>
          <p:cNvPr id="3" name="Content Placeholder 2"/>
          <p:cNvSpPr>
            <a:spLocks noGrp="1"/>
          </p:cNvSpPr>
          <p:nvPr>
            <p:ph idx="1"/>
          </p:nvPr>
        </p:nvSpPr>
        <p:spPr>
          <a:xfrm>
            <a:off x="533400" y="1295400"/>
            <a:ext cx="8229600" cy="4525963"/>
          </a:xfrm>
        </p:spPr>
        <p:txBody>
          <a:bodyPr/>
          <a:lstStyle/>
          <a:p>
            <a:r>
              <a:rPr lang="en-US" sz="1600" dirty="0" smtClean="0">
                <a:solidFill>
                  <a:srgbClr val="0070C0"/>
                </a:solidFill>
              </a:rPr>
              <a:t>Is the shoeing cycle tailored to suit the horse or vice versa</a:t>
            </a:r>
            <a:r>
              <a:rPr lang="en-US" sz="1600" dirty="0" smtClean="0">
                <a:solidFill>
                  <a:schemeClr val="accent2"/>
                </a:solidFill>
              </a:rPr>
              <a:t>?</a:t>
            </a:r>
          </a:p>
          <a:p>
            <a:r>
              <a:rPr lang="en-US" sz="1600" dirty="0" smtClean="0">
                <a:solidFill>
                  <a:schemeClr val="tx2"/>
                </a:solidFill>
              </a:rPr>
              <a:t>Each horse should have a trimming and shoeing cycle tailored to suit. A yearling will have a hoof growth rate twice that of a horse in its teens.</a:t>
            </a:r>
          </a:p>
          <a:p>
            <a:r>
              <a:rPr lang="en-US" sz="1600" dirty="0" smtClean="0">
                <a:solidFill>
                  <a:srgbClr val="0070C0"/>
                </a:solidFill>
              </a:rPr>
              <a:t>How often do you bathe your horse remember his hooves don’t like too much moisture?</a:t>
            </a:r>
          </a:p>
          <a:p>
            <a:r>
              <a:rPr lang="en-US" sz="1600" dirty="0" smtClean="0">
                <a:solidFill>
                  <a:schemeClr val="tx2"/>
                </a:solidFill>
              </a:rPr>
              <a:t>The wetter the hoof the more problems you can expect to have. In most of B.C. it would be difficult to make a hoof too dry.</a:t>
            </a:r>
          </a:p>
          <a:p>
            <a:r>
              <a:rPr lang="en-US" sz="1600" dirty="0" smtClean="0">
                <a:solidFill>
                  <a:srgbClr val="0070C0"/>
                </a:solidFill>
              </a:rPr>
              <a:t>Does the wall at the toe make a straight angled surface from coronary band to ground? </a:t>
            </a:r>
          </a:p>
          <a:p>
            <a:r>
              <a:rPr lang="en-US" sz="1600" dirty="0" smtClean="0"/>
              <a:t>If not this is either due to too long a trimming cycle, the toe region being left too long during trimming, or a very thin hoof wall.</a:t>
            </a:r>
          </a:p>
          <a:p>
            <a:r>
              <a:rPr lang="en-US" sz="1600" dirty="0" smtClean="0">
                <a:solidFill>
                  <a:srgbClr val="0070C0"/>
                </a:solidFill>
              </a:rPr>
              <a:t>At the end of the shoeing cycle are the shoes tight on the hooves?</a:t>
            </a:r>
          </a:p>
          <a:p>
            <a:r>
              <a:rPr lang="en-US" sz="1600" dirty="0" smtClean="0">
                <a:solidFill>
                  <a:schemeClr val="tx2"/>
                </a:solidFill>
              </a:rPr>
              <a:t>If your horse is frequently loosing shoes that should be addressed. There are many factors that can cause a horse to constantly loose shoes. Kicking the wall or ground, getting caught under the wall of the trailer, a fore shoe being stepped on by a hind shoe, twisting them off by constantly turning at speed, bailer twine frozen in the ground. These are just a few of the causes of shoes getting pulled off, they never “fall off”.</a:t>
            </a:r>
          </a:p>
          <a:p>
            <a:endParaRPr lang="en-US" sz="1600"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p:txBody>
          <a:bodyPr/>
          <a:lstStyle/>
          <a:p>
            <a:r>
              <a:rPr lang="en-US" sz="4000" dirty="0" smtClean="0"/>
              <a:t>The coffin bone is suspended from the inner face of the hoof wall.</a:t>
            </a:r>
          </a:p>
        </p:txBody>
      </p:sp>
      <p:pic>
        <p:nvPicPr>
          <p:cNvPr id="26627" name="Content Placeholder 3" descr="DSC01369.JPG">
            <a:hlinkClick r:id="" action="ppaction://hlinkshowjump?jump=lastslideviewed"/>
          </p:cNvPr>
          <p:cNvPicPr>
            <a:picLocks noGrp="1" noChangeAspect="1"/>
          </p:cNvPicPr>
          <p:nvPr>
            <p:ph sz="half" idx="1"/>
          </p:nvPr>
        </p:nvPicPr>
        <p:blipFill>
          <a:blip r:embed="rId2"/>
          <a:srcRect/>
          <a:stretch>
            <a:fillRect/>
          </a:stretch>
        </p:blipFill>
        <p:spPr>
          <a:xfrm>
            <a:off x="381000" y="1828800"/>
            <a:ext cx="4038600" cy="3028950"/>
          </a:xfrm>
        </p:spPr>
      </p:pic>
      <p:pic>
        <p:nvPicPr>
          <p:cNvPr id="26628" name="Content Placeholder 16" descr="DSC01375.JPG">
            <a:hlinkClick r:id="" action="ppaction://hlinkshowjump?jump=lastslideviewed"/>
          </p:cNvPr>
          <p:cNvPicPr>
            <a:picLocks noGrp="1" noChangeAspect="1"/>
          </p:cNvPicPr>
          <p:nvPr>
            <p:ph sz="half" idx="2"/>
          </p:nvPr>
        </p:nvPicPr>
        <p:blipFill>
          <a:blip r:embed="rId3"/>
          <a:srcRect/>
          <a:stretch>
            <a:fillRect/>
          </a:stretch>
        </p:blipFill>
        <p:spPr>
          <a:xfrm>
            <a:off x="4648200" y="1876425"/>
            <a:ext cx="4038600" cy="3028950"/>
          </a:xfrm>
        </p:spPr>
      </p:pic>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
        <p:nvSpPr>
          <p:cNvPr id="6" name="TextBox 5"/>
          <p:cNvSpPr txBox="1"/>
          <p:nvPr/>
        </p:nvSpPr>
        <p:spPr>
          <a:xfrm>
            <a:off x="3048000" y="4702442"/>
            <a:ext cx="51054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In a healthy hoof the coffin bone should sit at a slight angle to the ground. Suspended from the inner face of the hoof wall.</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DSC01329.JPG">
            <a:hlinkClick r:id="rId3" action="ppaction://hlinksldjump"/>
          </p:cNvPr>
          <p:cNvPicPr>
            <a:picLocks noGrp="1" noChangeAspect="1"/>
          </p:cNvPicPr>
          <p:nvPr>
            <p:ph idx="4294967295"/>
          </p:nvPr>
        </p:nvPicPr>
        <p:blipFill>
          <a:blip r:embed="rId4"/>
          <a:srcRect/>
          <a:stretch>
            <a:fillRect/>
          </a:stretch>
        </p:blipFill>
        <p:spPr>
          <a:xfrm>
            <a:off x="0" y="0"/>
            <a:ext cx="9144000" cy="6858000"/>
          </a:xfrm>
        </p:spPr>
      </p:pic>
      <p:sp>
        <p:nvSpPr>
          <p:cNvPr id="3" name="Footer Placeholder 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author.</a:t>
            </a:r>
            <a:endParaRPr lang="en-US" dirty="0"/>
          </a:p>
        </p:txBody>
      </p:sp>
      <p:pic>
        <p:nvPicPr>
          <p:cNvPr id="4" name="Content Placeholder 3" descr="30.JPG"/>
          <p:cNvPicPr>
            <a:picLocks noGrp="1" noChangeAspect="1"/>
          </p:cNvPicPr>
          <p:nvPr>
            <p:ph idx="1"/>
          </p:nvPr>
        </p:nvPicPr>
        <p:blipFill>
          <a:blip r:embed="rId2" cstate="print"/>
          <a:stretch>
            <a:fillRect/>
          </a:stretch>
        </p:blipFill>
        <p:spPr>
          <a:xfrm>
            <a:off x="1752600" y="1524000"/>
            <a:ext cx="6034617" cy="4525963"/>
          </a:xfrm>
        </p:spPr>
      </p:pic>
      <p:sp>
        <p:nvSpPr>
          <p:cNvPr id="5" name="TextBox 4"/>
          <p:cNvSpPr txBox="1"/>
          <p:nvPr/>
        </p:nvSpPr>
        <p:spPr>
          <a:xfrm>
            <a:off x="304800" y="1295400"/>
            <a:ext cx="3352800" cy="317009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Gerard Laverty got his start shoeing horses for his parents riding school in Ireland. Following a thirty year career in Ireland, the U.S. and Canada  he began teaching the farrier program at Kwantlen University. </a:t>
            </a:r>
          </a:p>
        </p:txBody>
      </p:sp>
      <p:sp>
        <p:nvSpPr>
          <p:cNvPr id="6" name="TextBox 5"/>
          <p:cNvSpPr txBox="1"/>
          <p:nvPr/>
        </p:nvSpPr>
        <p:spPr>
          <a:xfrm>
            <a:off x="6019800" y="3352800"/>
            <a:ext cx="2819400" cy="317009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During his time at Kwantlen he has earned the top credential from the American Farriers Association and an Associate Fellowship from the Worshipful Company of Farriers, London U.K.</a:t>
            </a:r>
          </a:p>
        </p:txBody>
      </p:sp>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sease of the hoof wall-2.jpg"/>
          <p:cNvPicPr>
            <a:picLocks noChangeAspect="1"/>
          </p:cNvPicPr>
          <p:nvPr/>
        </p:nvPicPr>
        <p:blipFill>
          <a:blip r:embed="rId2"/>
          <a:stretch>
            <a:fillRect/>
          </a:stretch>
        </p:blipFill>
        <p:spPr>
          <a:xfrm>
            <a:off x="0" y="0"/>
            <a:ext cx="9139943" cy="6858000"/>
          </a:xfrm>
          <a:prstGeom prst="rect">
            <a:avLst/>
          </a:prstGeom>
        </p:spPr>
      </p:pic>
      <p:sp>
        <p:nvSpPr>
          <p:cNvPr id="17410" name="Title 1"/>
          <p:cNvSpPr>
            <a:spLocks noGrp="1"/>
          </p:cNvSpPr>
          <p:nvPr>
            <p:ph type="title"/>
          </p:nvPr>
        </p:nvSpPr>
        <p:spPr>
          <a:xfrm>
            <a:off x="533400" y="0"/>
            <a:ext cx="8229600" cy="1143000"/>
          </a:xfrm>
        </p:spPr>
        <p:txBody>
          <a:bodyPr/>
          <a:lstStyle/>
          <a:p>
            <a:r>
              <a:rPr lang="en-US" dirty="0" smtClean="0"/>
              <a:t>An Unhealthy Wall</a:t>
            </a:r>
          </a:p>
        </p:txBody>
      </p:sp>
      <p:sp>
        <p:nvSpPr>
          <p:cNvPr id="13" name="TextBox 12"/>
          <p:cNvSpPr txBox="1"/>
          <p:nvPr/>
        </p:nvSpPr>
        <p:spPr>
          <a:xfrm>
            <a:off x="381000" y="1219200"/>
            <a:ext cx="2971800" cy="5324535"/>
          </a:xfrm>
          <a:prstGeom prst="rect">
            <a:avLst/>
          </a:prstGeom>
          <a:noFill/>
        </p:spPr>
        <p:txBody>
          <a:bodyPr wrap="square" rtlCol="0">
            <a:spAutoFit/>
          </a:bodyPr>
          <a:lstStyle/>
          <a:p>
            <a:pPr>
              <a:buFont typeface="Arial" pitchFamily="34" charset="0"/>
              <a:buChar char="•"/>
            </a:pPr>
            <a:r>
              <a:rPr lang="en-US" sz="2000" b="1" dirty="0" smtClean="0"/>
              <a:t>Cracks and splits, may be due to unbalanced hoof, trauma, or infection.</a:t>
            </a:r>
          </a:p>
          <a:p>
            <a:pPr>
              <a:buFont typeface="Arial" pitchFamily="34" charset="0"/>
              <a:buChar char="•"/>
            </a:pPr>
            <a:endParaRPr lang="en-US" sz="2000" b="1" dirty="0" smtClean="0"/>
          </a:p>
          <a:p>
            <a:pPr>
              <a:buFont typeface="Arial" pitchFamily="34" charset="0"/>
              <a:buChar char="•"/>
            </a:pPr>
            <a:r>
              <a:rPr lang="en-US" sz="2000" b="1" dirty="0" smtClean="0"/>
              <a:t>Flares or dishes, hoof too long, weak, or overloaded.</a:t>
            </a:r>
          </a:p>
          <a:p>
            <a:pPr>
              <a:buFont typeface="Arial" pitchFamily="34" charset="0"/>
              <a:buChar char="•"/>
            </a:pPr>
            <a:endParaRPr lang="en-US" sz="2000" b="1" dirty="0" smtClean="0"/>
          </a:p>
          <a:p>
            <a:pPr>
              <a:buFont typeface="Arial" pitchFamily="34" charset="0"/>
              <a:buChar char="•"/>
            </a:pPr>
            <a:r>
              <a:rPr lang="en-US" sz="2000" b="1" dirty="0" smtClean="0"/>
              <a:t>Separations, overloading, wall too long, poor shoe fitting.</a:t>
            </a:r>
          </a:p>
          <a:p>
            <a:pPr>
              <a:buFont typeface="Arial" pitchFamily="34" charset="0"/>
              <a:buChar char="•"/>
            </a:pPr>
            <a:endParaRPr lang="en-US" sz="2000" b="1" dirty="0" smtClean="0"/>
          </a:p>
          <a:p>
            <a:pPr>
              <a:buFont typeface="Arial" pitchFamily="34" charset="0"/>
              <a:buChar char="•"/>
            </a:pPr>
            <a:r>
              <a:rPr lang="en-US" sz="2000" b="1" dirty="0" smtClean="0"/>
              <a:t>Displacement, uneven loading of one area of the hoof.</a:t>
            </a:r>
          </a:p>
          <a:p>
            <a:r>
              <a:rPr lang="en-US" sz="2000" b="1" dirty="0" smtClean="0"/>
              <a:t> </a:t>
            </a:r>
          </a:p>
        </p:txBody>
      </p:sp>
      <p:sp>
        <p:nvSpPr>
          <p:cNvPr id="10" name="Action Button: Help 9">
            <a:hlinkClick r:id="" action="ppaction://noaction" highlightClick="1"/>
          </p:cNvPr>
          <p:cNvSpPr/>
          <p:nvPr/>
        </p:nvSpPr>
        <p:spPr>
          <a:xfrm>
            <a:off x="7620000" y="2971800"/>
            <a:ext cx="356616" cy="661416"/>
          </a:xfrm>
          <a:prstGeom prst="actionButtonHel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1" name="TextBox 10"/>
          <p:cNvSpPr txBox="1"/>
          <p:nvPr/>
        </p:nvSpPr>
        <p:spPr>
          <a:xfrm>
            <a:off x="5257800" y="5334000"/>
            <a:ext cx="2667000" cy="707886"/>
          </a:xfrm>
          <a:prstGeom prst="rect">
            <a:avLst/>
          </a:prstGeom>
          <a:noFill/>
        </p:spPr>
        <p:txBody>
          <a:bodyPr wrap="square" rtlCol="0">
            <a:spAutoFit/>
          </a:bodyPr>
          <a:lstStyle/>
          <a:p>
            <a:r>
              <a:rPr lang="en-US" sz="2000" b="1" dirty="0" smtClean="0"/>
              <a:t>Scar tissue from old injury.</a:t>
            </a:r>
          </a:p>
        </p:txBody>
      </p:sp>
      <p:sp>
        <p:nvSpPr>
          <p:cNvPr id="12" name="Action Button: Help 11">
            <a:hlinkClick r:id="" action="ppaction://noaction" highlightClick="1"/>
          </p:cNvPr>
          <p:cNvSpPr/>
          <p:nvPr/>
        </p:nvSpPr>
        <p:spPr>
          <a:xfrm>
            <a:off x="5943600" y="1600200"/>
            <a:ext cx="356616" cy="661416"/>
          </a:xfrm>
          <a:prstGeom prst="actionButtonHel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5" name="Action Button: Help 14">
            <a:hlinkClick r:id="" action="ppaction://noaction" highlightClick="1"/>
          </p:cNvPr>
          <p:cNvSpPr/>
          <p:nvPr/>
        </p:nvSpPr>
        <p:spPr>
          <a:xfrm>
            <a:off x="3886200" y="2819400"/>
            <a:ext cx="356616" cy="661416"/>
          </a:xfrm>
          <a:prstGeom prst="actionButtonHel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6" name="Action Button: Help 15">
            <a:hlinkClick r:id="" action="ppaction://noaction" highlightClick="1"/>
          </p:cNvPr>
          <p:cNvSpPr/>
          <p:nvPr/>
        </p:nvSpPr>
        <p:spPr>
          <a:xfrm>
            <a:off x="3962400" y="4648200"/>
            <a:ext cx="356616" cy="661416"/>
          </a:xfrm>
          <a:prstGeom prst="actionButtonHel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18" name="Action Button: Help 17">
            <a:hlinkClick r:id="" action="ppaction://noaction" highlightClick="1"/>
          </p:cNvPr>
          <p:cNvSpPr/>
          <p:nvPr/>
        </p:nvSpPr>
        <p:spPr>
          <a:xfrm>
            <a:off x="7391400" y="1752600"/>
            <a:ext cx="356616" cy="661416"/>
          </a:xfrm>
          <a:prstGeom prst="actionButtonHelp">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cxnSp>
        <p:nvCxnSpPr>
          <p:cNvPr id="21" name="Straight Arrow Connector 20"/>
          <p:cNvCxnSpPr/>
          <p:nvPr/>
        </p:nvCxnSpPr>
        <p:spPr>
          <a:xfrm>
            <a:off x="2590800" y="1752600"/>
            <a:ext cx="3200400" cy="381000"/>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3124200"/>
            <a:ext cx="1066800" cy="152400"/>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67000" y="4876800"/>
            <a:ext cx="1066800" cy="1588"/>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352800" y="2590800"/>
            <a:ext cx="4114800" cy="3200400"/>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6057900" y="3771900"/>
            <a:ext cx="1981200" cy="990600"/>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Footer Placeholder 1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1" nodeType="withEffect">
                                  <p:stCondLst>
                                    <p:cond delay="0"/>
                                  </p:stCondLst>
                                  <p:endCondLst>
                                    <p:cond evt="onNext" delay="0">
                                      <p:tgtEl>
                                        <p:sldTgt/>
                                      </p:tgtEl>
                                    </p:cond>
                                  </p:end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1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0" end="0"/>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35" presetClass="emph" presetSubtype="0" repeatCount="indefinite" fill="hold" grpId="0" nodeType="afterEffect">
                                  <p:stCondLst>
                                    <p:cond delay="1500"/>
                                  </p:stCondLst>
                                  <p:endCondLst>
                                    <p:cond evt="onNext" delay="0">
                                      <p:tgtEl>
                                        <p:sldTgt/>
                                      </p:tgtEl>
                                    </p:cond>
                                  </p:endCondLst>
                                  <p:childTnLst>
                                    <p:anim calcmode="discrete" valueType="str">
                                      <p:cBhvr>
                                        <p:cTn id="17"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2" end="2"/>
                                            </p:txEl>
                                          </p:spTgt>
                                        </p:tgtEl>
                                        <p:attrNameLst>
                                          <p:attrName>ppt_c</p:attrName>
                                        </p:attrNameLst>
                                      </p:cBhvr>
                                      <p:to>
                                        <a:srgbClr val="C0C0C0"/>
                                      </p:to>
                                    </p:animClr>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grpId="0" nodeType="clickEffect">
                                  <p:stCondLst>
                                    <p:cond delay="0"/>
                                  </p:stCondLst>
                                  <p:childTnLst>
                                    <p:anim calcmode="discrete" valueType="str">
                                      <p:cBhvr>
                                        <p:cTn id="29" dur="1000" fill="hold"/>
                                        <p:tgtEl>
                                          <p:spTgt spid="16"/>
                                        </p:tgtEl>
                                        <p:attrNameLst>
                                          <p:attrName>style.visibility</p:attrName>
                                        </p:attrNameLst>
                                      </p:cBhvr>
                                      <p:tavLst>
                                        <p:tav tm="0">
                                          <p:val>
                                            <p:strVal val="hidden"/>
                                          </p:val>
                                        </p:tav>
                                        <p:tav tm="50000">
                                          <p:val>
                                            <p:strVal val="visible"/>
                                          </p:val>
                                        </p:tav>
                                      </p:tavLst>
                                    </p:anim>
                                  </p:childTnLst>
                                </p:cTn>
                              </p:par>
                              <p:par>
                                <p:cTn id="30" presetID="1" presetClass="entr" presetSubtype="0" fill="hold" nodeType="withEffect">
                                  <p:stCondLst>
                                    <p:cond delay="1000"/>
                                  </p:stCondLst>
                                  <p:childTnLst>
                                    <p:set>
                                      <p:cBhvr>
                                        <p:cTn id="31" dur="1" fill="hold">
                                          <p:stCondLst>
                                            <p:cond delay="0"/>
                                          </p:stCondLst>
                                        </p:cTn>
                                        <p:tgtEl>
                                          <p:spTgt spid="1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4" end="4"/>
                                            </p:txEl>
                                          </p:spTgt>
                                        </p:tgtEl>
                                        <p:attrNameLst>
                                          <p:attrName>ppt_c</p:attrName>
                                        </p:attrNameLst>
                                      </p:cBhvr>
                                      <p:to>
                                        <a:srgbClr val="C0C0C0"/>
                                      </p:to>
                                    </p:animClr>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5" presetClass="emph" presetSubtype="0" fill="hold" grpId="0" nodeType="clickEffect">
                                  <p:stCondLst>
                                    <p:cond delay="0"/>
                                  </p:stCondLst>
                                  <p:childTnLst>
                                    <p:anim calcmode="discrete" valueType="str">
                                      <p:cBhvr>
                                        <p:cTn id="39" dur="1000" fill="hold"/>
                                        <p:tgtEl>
                                          <p:spTgt spid="18"/>
                                        </p:tgtEl>
                                        <p:attrNameLst>
                                          <p:attrName>style.visibility</p:attrName>
                                        </p:attrNameLst>
                                      </p:cBhvr>
                                      <p:tavLst>
                                        <p:tav tm="0">
                                          <p:val>
                                            <p:strVal val="hidden"/>
                                          </p:val>
                                        </p:tav>
                                        <p:tav tm="50000">
                                          <p:val>
                                            <p:strVal val="visible"/>
                                          </p:val>
                                        </p:tav>
                                      </p:tavLst>
                                    </p:anim>
                                  </p:childTnLst>
                                </p:cTn>
                              </p:par>
                              <p:par>
                                <p:cTn id="40" presetID="1" presetClass="entr" presetSubtype="0" fill="hold" nodeType="withEffect">
                                  <p:stCondLst>
                                    <p:cond delay="1000"/>
                                  </p:stCondLst>
                                  <p:childTnLst>
                                    <p:set>
                                      <p:cBhvr>
                                        <p:cTn id="41" dur="1" fill="hold">
                                          <p:stCondLst>
                                            <p:cond delay="0"/>
                                          </p:stCondLst>
                                        </p:cTn>
                                        <p:tgtEl>
                                          <p:spTgt spid="1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3">
                                            <p:txEl>
                                              <p:pRg st="6" end="6"/>
                                            </p:txEl>
                                          </p:spTgt>
                                        </p:tgtEl>
                                        <p:attrNameLst>
                                          <p:attrName>ppt_c</p:attrName>
                                        </p:attrNameLst>
                                      </p:cBhvr>
                                      <p:to>
                                        <a:srgbClr val="C0C0C0"/>
                                      </p:to>
                                    </p:animClr>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5" presetClass="emph" presetSubtype="0" fill="hold" grpId="0" nodeType="clickEffect">
                                  <p:stCondLst>
                                    <p:cond delay="0"/>
                                  </p:stCondLst>
                                  <p:childTnLst>
                                    <p:anim calcmode="discrete" valueType="str">
                                      <p:cBhvr>
                                        <p:cTn id="49" dur="500" fill="hold"/>
                                        <p:tgtEl>
                                          <p:spTgt spid="10"/>
                                        </p:tgtEl>
                                        <p:attrNameLst>
                                          <p:attrName>style.visibility</p:attrName>
                                        </p:attrNameLst>
                                      </p:cBhvr>
                                      <p:tavLst>
                                        <p:tav tm="0">
                                          <p:val>
                                            <p:strVal val="hidden"/>
                                          </p:val>
                                        </p:tav>
                                        <p:tav tm="50000">
                                          <p:val>
                                            <p:strVal val="visible"/>
                                          </p:val>
                                        </p:tav>
                                      </p:tavLst>
                                    </p:anim>
                                  </p:childTnLst>
                                </p:cTn>
                              </p:par>
                              <p:par>
                                <p:cTn id="50" presetID="1" presetClass="entr" presetSubtype="0" fill="hold" nodeType="with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C0C0C0"/>
                                      </p:to>
                                    </p:animClr>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1" animBg="1"/>
      <p:bldP spid="15"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healthy hoof</a:t>
            </a:r>
            <a:endParaRPr lang="en-US" dirty="0"/>
          </a:p>
        </p:txBody>
      </p:sp>
      <p:pic>
        <p:nvPicPr>
          <p:cNvPr id="4" name="Content Placeholder 3" descr="DSC01371.JPG"/>
          <p:cNvPicPr>
            <a:picLocks noGrp="1" noChangeAspect="1"/>
          </p:cNvPicPr>
          <p:nvPr>
            <p:ph idx="1"/>
          </p:nvPr>
        </p:nvPicPr>
        <p:blipFill>
          <a:blip r:embed="rId2" cstate="print"/>
          <a:stretch>
            <a:fillRect/>
          </a:stretch>
        </p:blipFill>
        <p:spPr>
          <a:xfrm>
            <a:off x="1554691" y="1371600"/>
            <a:ext cx="6034617" cy="4525963"/>
          </a:xfrm>
        </p:spPr>
      </p:pic>
      <p:sp>
        <p:nvSpPr>
          <p:cNvPr id="5" name="TextBox 4"/>
          <p:cNvSpPr txBox="1"/>
          <p:nvPr/>
        </p:nvSpPr>
        <p:spPr>
          <a:xfrm>
            <a:off x="2819400" y="2286000"/>
            <a:ext cx="2286000" cy="400110"/>
          </a:xfrm>
          <a:prstGeom prst="rect">
            <a:avLst/>
          </a:prstGeom>
          <a:gradFill>
            <a:gsLst>
              <a:gs pos="0">
                <a:schemeClr val="bg2">
                  <a:alpha val="26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solidFill>
                  <a:schemeClr val="tx2"/>
                </a:solidFill>
              </a:rPr>
              <a:t>Single Toe</a:t>
            </a:r>
          </a:p>
        </p:txBody>
      </p:sp>
      <p:sp>
        <p:nvSpPr>
          <p:cNvPr id="6" name="TextBox 5"/>
          <p:cNvSpPr txBox="1"/>
          <p:nvPr/>
        </p:nvSpPr>
        <p:spPr>
          <a:xfrm>
            <a:off x="5867400" y="2517661"/>
            <a:ext cx="1752600" cy="1323439"/>
          </a:xfrm>
          <a:prstGeom prst="rect">
            <a:avLst/>
          </a:prstGeom>
          <a:gradFill>
            <a:gsLst>
              <a:gs pos="0">
                <a:schemeClr val="bg2">
                  <a:alpha val="26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solidFill>
                  <a:schemeClr val="tx2"/>
                </a:solidFill>
              </a:rPr>
              <a:t>Provides Protection,</a:t>
            </a:r>
          </a:p>
          <a:p>
            <a:r>
              <a:rPr lang="en-US" sz="2000" b="1" dirty="0" smtClean="0">
                <a:solidFill>
                  <a:schemeClr val="tx2"/>
                </a:solidFill>
              </a:rPr>
              <a:t>Support and</a:t>
            </a:r>
          </a:p>
          <a:p>
            <a:r>
              <a:rPr lang="en-US" sz="2000" b="1" dirty="0" smtClean="0">
                <a:solidFill>
                  <a:schemeClr val="tx2"/>
                </a:solidFill>
              </a:rPr>
              <a:t>Traction.</a:t>
            </a:r>
          </a:p>
        </p:txBody>
      </p:sp>
      <p:sp>
        <p:nvSpPr>
          <p:cNvPr id="7" name="TextBox 6"/>
          <p:cNvSpPr txBox="1"/>
          <p:nvPr/>
        </p:nvSpPr>
        <p:spPr>
          <a:xfrm>
            <a:off x="533400" y="5257800"/>
            <a:ext cx="4114800" cy="400110"/>
          </a:xfrm>
          <a:prstGeom prst="rect">
            <a:avLst/>
          </a:prstGeom>
          <a:gradFill flip="none" rotWithShape="1">
            <a:gsLst>
              <a:gs pos="0">
                <a:schemeClr val="bg2">
                  <a:alpha val="26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r>
              <a:rPr lang="en-US" sz="2000" b="1" dirty="0" smtClean="0">
                <a:solidFill>
                  <a:schemeClr val="tx2"/>
                </a:solidFill>
              </a:rPr>
              <a:t>Healthy hoof = healthy horse</a:t>
            </a:r>
          </a:p>
        </p:txBody>
      </p: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Refrences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1600" dirty="0" smtClean="0"/>
              <a:t>Dr. Marvin </a:t>
            </a:r>
            <a:r>
              <a:rPr lang="en-US" sz="1600" dirty="0" err="1" smtClean="0"/>
              <a:t>Beeman</a:t>
            </a:r>
            <a:r>
              <a:rPr lang="en-US" sz="1600" dirty="0" smtClean="0"/>
              <a:t>: Lecture on conformation and form to function of the horse</a:t>
            </a:r>
          </a:p>
          <a:p>
            <a:pPr marL="514350" indent="-514350">
              <a:buFont typeface="+mj-lt"/>
              <a:buAutoNum type="arabicPeriod"/>
            </a:pPr>
            <a:r>
              <a:rPr lang="en-US" sz="1600" dirty="0" smtClean="0"/>
              <a:t>Dr. D. Butler: Principals of Horseshoeing 3</a:t>
            </a:r>
            <a:r>
              <a:rPr lang="en-US" sz="1600" baseline="30000" dirty="0" smtClean="0"/>
              <a:t>rd</a:t>
            </a:r>
            <a:r>
              <a:rPr lang="en-US" sz="1600" dirty="0" smtClean="0"/>
              <a:t>. Edition.</a:t>
            </a:r>
          </a:p>
          <a:p>
            <a:pPr marL="514350" indent="-514350">
              <a:buFont typeface="+mj-lt"/>
              <a:buAutoNum type="arabicPeriod"/>
            </a:pPr>
            <a:r>
              <a:rPr lang="en-US" sz="1600" dirty="0" smtClean="0"/>
              <a:t>Turner T.A. 1992. </a:t>
            </a:r>
            <a:r>
              <a:rPr lang="en-US" sz="1600" i="1" dirty="0" smtClean="0"/>
              <a:t>The use of hoof measurements for the objective assessment of hoof balance. </a:t>
            </a:r>
            <a:r>
              <a:rPr lang="en-US" sz="1600" dirty="0" smtClean="0"/>
              <a:t>To measure your own horse, measure the circumference of the hoof just below the coronary band around the hoof then use a weight tape to calculate the weight of the horse. </a:t>
            </a:r>
          </a:p>
          <a:p>
            <a:pPr marL="514350" indent="-514350">
              <a:buFont typeface="+mj-lt"/>
              <a:buAutoNum type="arabicPeriod"/>
            </a:pPr>
            <a:endParaRPr lang="en-US" sz="1600" dirty="0"/>
          </a:p>
        </p:txBody>
      </p:sp>
      <p:sp>
        <p:nvSpPr>
          <p:cNvPr id="4" name="Footer Placeholder 3"/>
          <p:cNvSpPr>
            <a:spLocks noGrp="1"/>
          </p:cNvSpPr>
          <p:nvPr>
            <p:ph type="ftr" sz="quarter" idx="11"/>
          </p:nvPr>
        </p:nvSpPr>
        <p:spPr/>
        <p:txBody>
          <a:bodyPr/>
          <a:lstStyle/>
          <a:p>
            <a:pPr>
              <a:defRPr/>
            </a:pPr>
            <a:r>
              <a:rPr lang="en-US" smtClean="0"/>
              <a:t>Gerard Laverty A.W.C.F.</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smtClean="0"/>
              <a:t>What is needed to have a healthy hoof?</a:t>
            </a:r>
          </a:p>
        </p:txBody>
      </p:sp>
      <p:sp>
        <p:nvSpPr>
          <p:cNvPr id="10243" name="Rectangle 3"/>
          <p:cNvSpPr>
            <a:spLocks noGrp="1" noChangeArrowheads="1"/>
          </p:cNvSpPr>
          <p:nvPr>
            <p:ph type="body" idx="1"/>
          </p:nvPr>
        </p:nvSpPr>
        <p:spPr/>
        <p:txBody>
          <a:bodyPr/>
          <a:lstStyle/>
          <a:p>
            <a:pPr eaLnBrk="1" hangingPunct="1">
              <a:lnSpc>
                <a:spcPct val="80000"/>
              </a:lnSpc>
            </a:pPr>
            <a:r>
              <a:rPr lang="en-US" sz="2800" dirty="0" smtClean="0">
                <a:hlinkClick r:id="rId3" action="ppaction://hlinksldjump" tooltip="click here for more"/>
              </a:rPr>
              <a:t>Genetics</a:t>
            </a:r>
            <a:r>
              <a:rPr lang="en-US" sz="2800" dirty="0" smtClean="0"/>
              <a:t> have been shown to have the largest influence on the quality of the hoof of offspring.</a:t>
            </a:r>
          </a:p>
          <a:p>
            <a:pPr eaLnBrk="1" hangingPunct="1">
              <a:lnSpc>
                <a:spcPct val="80000"/>
              </a:lnSpc>
            </a:pPr>
            <a:r>
              <a:rPr lang="en-US" sz="2800" dirty="0" smtClean="0"/>
              <a:t>The </a:t>
            </a:r>
            <a:r>
              <a:rPr lang="en-US" sz="2800" dirty="0" smtClean="0">
                <a:hlinkClick r:id="rId4" action="ppaction://hlinksldjump" tooltip="click for more"/>
              </a:rPr>
              <a:t>environment</a:t>
            </a:r>
            <a:r>
              <a:rPr lang="en-US" sz="2800" dirty="0" smtClean="0"/>
              <a:t>, that is the ground conditions, local weather, and size and topography of turn out are also very important.</a:t>
            </a:r>
          </a:p>
          <a:p>
            <a:pPr eaLnBrk="1" hangingPunct="1">
              <a:lnSpc>
                <a:spcPct val="80000"/>
              </a:lnSpc>
            </a:pPr>
            <a:r>
              <a:rPr lang="en-US" sz="2800" dirty="0" smtClean="0">
                <a:hlinkClick r:id="rId5" action="ppaction://hlinksldjump" tooltip="click here for more"/>
              </a:rPr>
              <a:t>Farm management</a:t>
            </a:r>
            <a:r>
              <a:rPr lang="en-US" sz="2800" dirty="0" smtClean="0"/>
              <a:t>, nutrition, health care, paddock and stall maintenance, along with the  amount of exercise must be considered.</a:t>
            </a:r>
          </a:p>
          <a:p>
            <a:pPr eaLnBrk="1" hangingPunct="1">
              <a:lnSpc>
                <a:spcPct val="80000"/>
              </a:lnSpc>
            </a:pPr>
            <a:r>
              <a:rPr lang="en-US" sz="2800" dirty="0" smtClean="0"/>
              <a:t>Of course the skill and experience of the </a:t>
            </a:r>
            <a:r>
              <a:rPr lang="en-US" sz="2800" dirty="0" smtClean="0">
                <a:hlinkClick r:id="rId6" action="ppaction://hlinksldjump"/>
              </a:rPr>
              <a:t>farrier </a:t>
            </a:r>
            <a:r>
              <a:rPr lang="en-US" sz="2800" dirty="0" smtClean="0"/>
              <a:t>combined with the trimming or shoeing  schedule must be tailored to suit the individual horse.</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152400"/>
            <a:ext cx="8229600" cy="1143000"/>
          </a:xfrm>
        </p:spPr>
        <p:txBody>
          <a:bodyPr/>
          <a:lstStyle/>
          <a:p>
            <a:pPr eaLnBrk="1" hangingPunct="1"/>
            <a:r>
              <a:rPr lang="en-US" dirty="0" smtClean="0"/>
              <a:t>Who should do it?</a:t>
            </a:r>
          </a:p>
        </p:txBody>
      </p:sp>
      <p:sp>
        <p:nvSpPr>
          <p:cNvPr id="8195" name="Rectangle 3"/>
          <p:cNvSpPr>
            <a:spLocks noGrp="1" noChangeArrowheads="1"/>
          </p:cNvSpPr>
          <p:nvPr>
            <p:ph type="body" idx="1"/>
          </p:nvPr>
        </p:nvSpPr>
        <p:spPr>
          <a:xfrm>
            <a:off x="381000" y="1143000"/>
            <a:ext cx="4724400" cy="4525963"/>
          </a:xfrm>
        </p:spPr>
        <p:txBody>
          <a:bodyPr/>
          <a:lstStyle/>
          <a:p>
            <a:pPr eaLnBrk="1" hangingPunct="1"/>
            <a:r>
              <a:rPr lang="en-US" sz="1800" u="sng" dirty="0" smtClean="0"/>
              <a:t>The daily care should be carried out by the owner.</a:t>
            </a:r>
          </a:p>
          <a:p>
            <a:pPr eaLnBrk="1" hangingPunct="1"/>
            <a:r>
              <a:rPr lang="en-US" sz="1800" dirty="0" smtClean="0"/>
              <a:t>The regular scheduled trimming done by an experienced farrier.</a:t>
            </a:r>
          </a:p>
          <a:p>
            <a:pPr eaLnBrk="1" hangingPunct="1"/>
            <a:r>
              <a:rPr lang="en-US" sz="1800" dirty="0" smtClean="0"/>
              <a:t>Any one who does trimming or shoeing is a farrier.</a:t>
            </a:r>
          </a:p>
          <a:p>
            <a:pPr eaLnBrk="1" hangingPunct="1"/>
            <a:r>
              <a:rPr lang="en-US" sz="1800" dirty="0" smtClean="0">
                <a:hlinkClick r:id="rId2" action="ppaction://hlinksldjump" tooltip="click here for more information on this."/>
              </a:rPr>
              <a:t>Competent farriers have had a period of formal education and years of practice to develop the required skills needed to do the job.</a:t>
            </a:r>
            <a:endParaRPr lang="en-US" sz="1800" dirty="0" smtClean="0"/>
          </a:p>
          <a:p>
            <a:pPr eaLnBrk="1" hangingPunct="1"/>
            <a:r>
              <a:rPr lang="en-US" sz="1800" dirty="0" smtClean="0"/>
              <a:t>While there is no requirement to have a proof of education or experience it is the responsibility of the horse owner to find a farrier who can provide the necessary services.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32" y="413115"/>
            <a:ext cx="4084388" cy="6097768"/>
          </a:xfrm>
          <a:prstGeom prst="rect">
            <a:avLst/>
          </a:prstGeom>
        </p:spPr>
      </p:pic>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t>The trimming or shoeing schedule</a:t>
            </a:r>
          </a:p>
        </p:txBody>
      </p:sp>
      <p:sp>
        <p:nvSpPr>
          <p:cNvPr id="7171" name="Rectangle 3"/>
          <p:cNvSpPr>
            <a:spLocks noGrp="1" noChangeArrowheads="1"/>
          </p:cNvSpPr>
          <p:nvPr>
            <p:ph type="body" idx="1"/>
          </p:nvPr>
        </p:nvSpPr>
        <p:spPr/>
        <p:txBody>
          <a:bodyPr/>
          <a:lstStyle/>
          <a:p>
            <a:pPr eaLnBrk="1" hangingPunct="1"/>
            <a:r>
              <a:rPr lang="en-US" sz="2400" dirty="0" smtClean="0"/>
              <a:t>While six weeks is the standard period between visits by the farrier that is based more on economics than needs of the horse</a:t>
            </a:r>
          </a:p>
          <a:p>
            <a:pPr eaLnBrk="1" hangingPunct="1"/>
            <a:endParaRPr lang="en-US" sz="2400" dirty="0" smtClean="0"/>
          </a:p>
          <a:p>
            <a:pPr eaLnBrk="1" hangingPunct="1"/>
            <a:r>
              <a:rPr lang="en-US" sz="2400" dirty="0" smtClean="0"/>
              <a:t>The last couple of weeks in a six week shoeing cycle will generate the most change to the hoof.</a:t>
            </a:r>
          </a:p>
          <a:p>
            <a:pPr eaLnBrk="1" hangingPunct="1"/>
            <a:endParaRPr lang="en-US" sz="2400" dirty="0" smtClean="0"/>
          </a:p>
          <a:p>
            <a:pPr eaLnBrk="1" hangingPunct="1"/>
            <a:r>
              <a:rPr lang="en-US" sz="2400" dirty="0" smtClean="0"/>
              <a:t>Shortening  the schedule by one or two weeks will keep the hoof closer to the ideal hoof length and in a healthier state.</a:t>
            </a:r>
          </a:p>
          <a:p>
            <a:pPr eaLnBrk="1" hangingPunct="1">
              <a:buFontTx/>
              <a:buNone/>
            </a:pPr>
            <a:endParaRPr lang="en-US" dirty="0" smtClean="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Period between farrier visits</a:t>
            </a:r>
            <a:endParaRPr lang="en-US" dirty="0"/>
          </a:p>
        </p:txBody>
      </p:sp>
      <p:sp>
        <p:nvSpPr>
          <p:cNvPr id="3" name="Content Placeholder 2"/>
          <p:cNvSpPr>
            <a:spLocks noGrp="1"/>
          </p:cNvSpPr>
          <p:nvPr>
            <p:ph sz="half" idx="1"/>
          </p:nvPr>
        </p:nvSpPr>
        <p:spPr/>
        <p:txBody>
          <a:bodyPr/>
          <a:lstStyle/>
          <a:p>
            <a:r>
              <a:rPr lang="en-US" sz="1800" dirty="0" smtClean="0"/>
              <a:t>The rate of change of the hoof is greatest towards the end of the schedule.</a:t>
            </a:r>
          </a:p>
          <a:p>
            <a:r>
              <a:rPr lang="en-US" sz="1800" dirty="0" smtClean="0"/>
              <a:t>Therefore some horses will need a shorter or longer period between farrier visits.</a:t>
            </a:r>
          </a:p>
          <a:p>
            <a:r>
              <a:rPr lang="en-US" sz="1800" dirty="0" smtClean="0"/>
              <a:t>The number of weeks between farrier visits will depend on the conformation of the horse, the environment it lives in, the age of the animal, and the type of work it does.</a:t>
            </a:r>
          </a:p>
          <a:p>
            <a:r>
              <a:rPr lang="en-US" sz="1800" dirty="0" smtClean="0"/>
              <a:t>The rate of growth of a yearling hoof is about twice that of a horse twenty years old.</a:t>
            </a:r>
          </a:p>
          <a:p>
            <a:endParaRPr lang="en-US" dirty="0"/>
          </a:p>
        </p:txBody>
      </p:sp>
      <p:pic>
        <p:nvPicPr>
          <p:cNvPr id="5" name="Content Placeholder 4" descr="DSC01318.JPG"/>
          <p:cNvPicPr>
            <a:picLocks noGrp="1" noChangeAspect="1"/>
          </p:cNvPicPr>
          <p:nvPr>
            <p:ph sz="half" idx="2"/>
          </p:nvPr>
        </p:nvPicPr>
        <p:blipFill>
          <a:blip r:embed="rId2" cstate="print"/>
          <a:stretch>
            <a:fillRect/>
          </a:stretch>
        </p:blipFill>
        <p:spPr>
          <a:xfrm>
            <a:off x="4648200" y="2348706"/>
            <a:ext cx="4038600" cy="3028950"/>
          </a:xfrm>
        </p:spPr>
      </p:pic>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Influence of Genetics</a:t>
            </a:r>
            <a:endParaRPr lang="en-US" dirty="0"/>
          </a:p>
        </p:txBody>
      </p:sp>
      <p:sp>
        <p:nvSpPr>
          <p:cNvPr id="3" name="Content Placeholder 2"/>
          <p:cNvSpPr>
            <a:spLocks noGrp="1"/>
          </p:cNvSpPr>
          <p:nvPr>
            <p:ph idx="1"/>
          </p:nvPr>
        </p:nvSpPr>
        <p:spPr/>
        <p:txBody>
          <a:bodyPr/>
          <a:lstStyle/>
          <a:p>
            <a:r>
              <a:rPr lang="en-US" sz="2800" dirty="0" smtClean="0"/>
              <a:t>The conformation of the parents will have the largest influence on the conformation of the offspring. (1) </a:t>
            </a:r>
          </a:p>
          <a:p>
            <a:r>
              <a:rPr lang="en-US" sz="2800" dirty="0" smtClean="0"/>
              <a:t>Less than ideal conformation of the hoof seems to be one of the most inheritable traits. (2) For example, Club foot, low heels, or  flat feet.</a:t>
            </a:r>
          </a:p>
          <a:p>
            <a:r>
              <a:rPr lang="en-US" sz="2800" dirty="0" smtClean="0"/>
              <a:t>If your horse has less than ideal conformation of leg and hoof then careful attention to hoof care will be even more important.</a:t>
            </a:r>
            <a:endParaRPr lang="en-US" sz="28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Environment</a:t>
            </a:r>
            <a:endParaRPr lang="en-US" dirty="0"/>
          </a:p>
        </p:txBody>
      </p:sp>
      <p:sp>
        <p:nvSpPr>
          <p:cNvPr id="3" name="Content Placeholder 2"/>
          <p:cNvSpPr>
            <a:spLocks noGrp="1"/>
          </p:cNvSpPr>
          <p:nvPr>
            <p:ph idx="1"/>
          </p:nvPr>
        </p:nvSpPr>
        <p:spPr>
          <a:xfrm>
            <a:off x="457200" y="1371600"/>
            <a:ext cx="8229600" cy="4525963"/>
          </a:xfrm>
        </p:spPr>
        <p:txBody>
          <a:bodyPr/>
          <a:lstStyle/>
          <a:p>
            <a:r>
              <a:rPr lang="en-US" sz="2600" dirty="0" smtClean="0"/>
              <a:t>A strong healthy hoof is much easier to develop and maintain in a dry climate.</a:t>
            </a:r>
          </a:p>
          <a:p>
            <a:endParaRPr lang="en-US" sz="2600" dirty="0" smtClean="0"/>
          </a:p>
          <a:p>
            <a:r>
              <a:rPr lang="en-US" sz="2600" dirty="0" smtClean="0"/>
              <a:t>When the hoof, especially the hoof wall, has a higher moisture content it’s in a weaker state.</a:t>
            </a:r>
          </a:p>
          <a:p>
            <a:endParaRPr lang="en-US" sz="2600" dirty="0" smtClean="0"/>
          </a:p>
          <a:p>
            <a:r>
              <a:rPr lang="en-US" sz="2600" dirty="0" smtClean="0"/>
              <a:t>If other parts of the equation are missing, such as, good conformation, regular care, skilled farriery, inappropriate diet or the horse is being used for demanding work, then hoof problems may result.</a:t>
            </a:r>
            <a:endParaRPr lang="en-US" sz="26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DSC01542-2.jpg"/>
          <p:cNvPicPr>
            <a:picLocks noGrp="1" noChangeAspect="1"/>
          </p:cNvPicPr>
          <p:nvPr>
            <p:ph sz="half" idx="1"/>
          </p:nvPr>
        </p:nvPicPr>
        <p:blipFill>
          <a:blip r:embed="rId2"/>
          <a:stretch>
            <a:fillRect/>
          </a:stretch>
        </p:blipFill>
        <p:spPr>
          <a:xfrm>
            <a:off x="457200" y="1869442"/>
            <a:ext cx="4038600" cy="3987478"/>
          </a:xfrm>
        </p:spPr>
      </p:pic>
      <p:sp>
        <p:nvSpPr>
          <p:cNvPr id="2" name="Title 1"/>
          <p:cNvSpPr>
            <a:spLocks noGrp="1"/>
          </p:cNvSpPr>
          <p:nvPr>
            <p:ph type="title"/>
          </p:nvPr>
        </p:nvSpPr>
        <p:spPr/>
        <p:txBody>
          <a:bodyPr/>
          <a:lstStyle/>
          <a:p>
            <a:r>
              <a:rPr lang="en-US" dirty="0" smtClean="0"/>
              <a:t>Paddock Surface</a:t>
            </a:r>
            <a:endParaRPr lang="en-US" dirty="0"/>
          </a:p>
        </p:txBody>
      </p:sp>
      <p:sp>
        <p:nvSpPr>
          <p:cNvPr id="6" name="Text Placeholder 5"/>
          <p:cNvSpPr>
            <a:spLocks noGrp="1"/>
          </p:cNvSpPr>
          <p:nvPr>
            <p:ph type="body" idx="4294967295"/>
          </p:nvPr>
        </p:nvSpPr>
        <p:spPr>
          <a:xfrm>
            <a:off x="228600" y="1447800"/>
            <a:ext cx="4040188" cy="1512887"/>
          </a:xfrm>
          <a:gradFill flip="none" rotWithShape="1">
            <a:gsLst>
              <a:gs pos="0">
                <a:schemeClr val="bg2">
                  <a:alpha val="26000"/>
                </a:schemeClr>
              </a:gs>
              <a:gs pos="50000">
                <a:schemeClr val="accent1">
                  <a:shade val="67500"/>
                  <a:satMod val="115000"/>
                </a:schemeClr>
              </a:gs>
              <a:gs pos="100000">
                <a:schemeClr val="accent1">
                  <a:shade val="100000"/>
                  <a:satMod val="115000"/>
                </a:schemeClr>
              </a:gs>
            </a:gsLst>
            <a:lin ang="16200000" scaled="1"/>
            <a:tileRect/>
          </a:gradFill>
        </p:spPr>
        <p:txBody>
          <a:bodyPr/>
          <a:lstStyle/>
          <a:p>
            <a:r>
              <a:rPr lang="en-US" sz="2400" dirty="0" smtClean="0"/>
              <a:t>A surface with this type of material will keep most hooves in a more healthy state.</a:t>
            </a:r>
          </a:p>
          <a:p>
            <a:endParaRPr lang="en-US" dirty="0"/>
          </a:p>
        </p:txBody>
      </p:sp>
      <p:pic>
        <p:nvPicPr>
          <p:cNvPr id="10" name="Picture 9" descr="DSC01551.JPG"/>
          <p:cNvPicPr>
            <a:picLocks noChangeAspect="1"/>
          </p:cNvPicPr>
          <p:nvPr/>
        </p:nvPicPr>
        <p:blipFill>
          <a:blip r:embed="rId3" cstate="print"/>
          <a:stretch>
            <a:fillRect/>
          </a:stretch>
        </p:blipFill>
        <p:spPr>
          <a:xfrm>
            <a:off x="4876800" y="2590800"/>
            <a:ext cx="4267200" cy="3200400"/>
          </a:xfrm>
          <a:prstGeom prst="rect">
            <a:avLst/>
          </a:prstGeom>
        </p:spPr>
      </p:pic>
      <p:sp>
        <p:nvSpPr>
          <p:cNvPr id="7" name="Text Placeholder 6"/>
          <p:cNvSpPr>
            <a:spLocks noGrp="1"/>
          </p:cNvSpPr>
          <p:nvPr>
            <p:ph type="body" sz="quarter" idx="4294967295"/>
          </p:nvPr>
        </p:nvSpPr>
        <p:spPr>
          <a:xfrm>
            <a:off x="4648200" y="1447800"/>
            <a:ext cx="4041775" cy="1828800"/>
          </a:xfrm>
          <a:gradFill flip="none" rotWithShape="1">
            <a:gsLst>
              <a:gs pos="0">
                <a:schemeClr val="bg2">
                  <a:alpha val="26000"/>
                </a:schemeClr>
              </a:gs>
              <a:gs pos="50000">
                <a:schemeClr val="accent1">
                  <a:shade val="67500"/>
                  <a:satMod val="115000"/>
                </a:schemeClr>
              </a:gs>
              <a:gs pos="100000">
                <a:schemeClr val="accent1">
                  <a:shade val="100000"/>
                  <a:satMod val="115000"/>
                </a:schemeClr>
              </a:gs>
            </a:gsLst>
            <a:lin ang="16200000" scaled="1"/>
            <a:tileRect/>
          </a:gradFill>
        </p:spPr>
        <p:txBody>
          <a:bodyPr/>
          <a:lstStyle/>
          <a:p>
            <a:r>
              <a:rPr lang="en-US" sz="2400" dirty="0" smtClean="0"/>
              <a:t>This type of condition will only make it challenging to keep the hoof sound and healthy.</a:t>
            </a:r>
            <a:endParaRPr lang="en-US" dirty="0"/>
          </a:p>
        </p:txBody>
      </p: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Management</a:t>
            </a:r>
            <a:endParaRPr lang="en-US" dirty="0"/>
          </a:p>
        </p:txBody>
      </p:sp>
      <p:sp>
        <p:nvSpPr>
          <p:cNvPr id="3" name="Content Placeholder 2"/>
          <p:cNvSpPr>
            <a:spLocks noGrp="1"/>
          </p:cNvSpPr>
          <p:nvPr>
            <p:ph idx="1"/>
          </p:nvPr>
        </p:nvSpPr>
        <p:spPr/>
        <p:txBody>
          <a:bodyPr/>
          <a:lstStyle/>
          <a:p>
            <a:r>
              <a:rPr lang="en-US" sz="2000" dirty="0" smtClean="0"/>
              <a:t>While we have the best intentions, often barns and paddocks are designed more for  humans than horses.</a:t>
            </a:r>
          </a:p>
          <a:p>
            <a:r>
              <a:rPr lang="en-US" sz="2000" dirty="0" smtClean="0"/>
              <a:t>The best flooring in a stall to maintain a strong hoof is one with a wood floor and  spacing between the boards to allow air and moisture to pass through.</a:t>
            </a:r>
          </a:p>
          <a:p>
            <a:r>
              <a:rPr lang="en-US" sz="2000" dirty="0" smtClean="0"/>
              <a:t>Having a  stall that allows constant access to a paddock is best. And a paddock surface that will not hold water along with good drainage. Hog fuel is not a good footing for paddocks, it stays wet even in summer, and the wood reacts negatively  with the hoof.</a:t>
            </a:r>
          </a:p>
          <a:p>
            <a:r>
              <a:rPr lang="en-US" sz="2000" dirty="0" smtClean="0"/>
              <a:t>Hoof quality is directly related to diet. What you put is what you get out.</a:t>
            </a:r>
          </a:p>
          <a:p>
            <a:r>
              <a:rPr lang="en-US" sz="2000" dirty="0" smtClean="0"/>
              <a:t>The single biggest complaint of farriers in the Fraser Valley is hooves that are too wet</a:t>
            </a:r>
            <a:r>
              <a:rPr lang="en-US" sz="2600" dirty="0" smtClean="0"/>
              <a:t>.</a:t>
            </a: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04800" y="609600"/>
            <a:ext cx="8534400" cy="5334000"/>
          </a:xfrm>
        </p:spPr>
        <p:txBody>
          <a:bodyPr/>
          <a:lstStyle/>
          <a:p>
            <a:pPr eaLnBrk="1" hangingPunct="1"/>
            <a:r>
              <a:rPr lang="en-US" sz="5400" dirty="0" smtClean="0"/>
              <a:t>Are your horses hooves holding him back?</a:t>
            </a:r>
          </a:p>
          <a:p>
            <a:pPr eaLnBrk="1" hangingPunct="1"/>
            <a:endParaRPr lang="en-US" sz="5400" dirty="0" smtClean="0"/>
          </a:p>
          <a:p>
            <a:pPr eaLnBrk="1" hangingPunct="1"/>
            <a:r>
              <a:rPr lang="en-US" sz="5400" dirty="0" smtClean="0"/>
              <a:t>What you need to know to keep him sound!!</a:t>
            </a:r>
          </a:p>
        </p:txBody>
      </p:sp>
      <p:sp>
        <p:nvSpPr>
          <p:cNvPr id="3" name="Footer Placeholder 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Wooden Stall Floor</a:t>
            </a:r>
            <a:endParaRPr lang="en-US" dirty="0"/>
          </a:p>
        </p:txBody>
      </p:sp>
      <p:sp>
        <p:nvSpPr>
          <p:cNvPr id="3" name="Content Placeholder 2"/>
          <p:cNvSpPr>
            <a:spLocks noGrp="1"/>
          </p:cNvSpPr>
          <p:nvPr>
            <p:ph sz="half" idx="1"/>
          </p:nvPr>
        </p:nvSpPr>
        <p:spPr/>
        <p:txBody>
          <a:bodyPr/>
          <a:lstStyle/>
          <a:p>
            <a:r>
              <a:rPr lang="en-US" sz="2600" dirty="0" smtClean="0"/>
              <a:t>The best wood for a stall floor is Cottonwood. It will not splinter, yet will wear very well. Rough cut 2” boards laid over large timbers and gravel, with spacing between the boards will allow moisture to drain from the bedding.</a:t>
            </a:r>
            <a:endParaRPr lang="en-US" sz="2600" dirty="0"/>
          </a:p>
        </p:txBody>
      </p:sp>
      <p:pic>
        <p:nvPicPr>
          <p:cNvPr id="1026" name="Picture 2" descr="C:\Documents and Settings\100151964.K010582\Local Settings\Temporary Internet Files\Content.IE5\37T6PBOG\CAYG2Y7C.gif"/>
          <p:cNvPicPr>
            <a:picLocks noGrp="1" noChangeAspect="1" noChangeArrowheads="1"/>
          </p:cNvPicPr>
          <p:nvPr>
            <p:ph sz="half" idx="2"/>
          </p:nvPr>
        </p:nvPicPr>
        <p:blipFill>
          <a:blip r:embed="rId2"/>
          <a:srcRect/>
          <a:stretch>
            <a:fillRect/>
          </a:stretch>
        </p:blipFill>
        <p:spPr bwMode="auto">
          <a:xfrm>
            <a:off x="4648200" y="2765374"/>
            <a:ext cx="4038600" cy="2195614"/>
          </a:xfrm>
          <a:prstGeom prst="rect">
            <a:avLst/>
          </a:prstGeom>
          <a:noFill/>
        </p:spPr>
      </p:pic>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Exercise</a:t>
            </a:r>
            <a:endParaRPr lang="en-US" dirty="0"/>
          </a:p>
        </p:txBody>
      </p:sp>
      <p:sp>
        <p:nvSpPr>
          <p:cNvPr id="6" name="Content Placeholder 5"/>
          <p:cNvSpPr>
            <a:spLocks noGrp="1"/>
          </p:cNvSpPr>
          <p:nvPr>
            <p:ph idx="1"/>
          </p:nvPr>
        </p:nvSpPr>
        <p:spPr/>
        <p:txBody>
          <a:bodyPr/>
          <a:lstStyle/>
          <a:p>
            <a:r>
              <a:rPr lang="en-US" sz="2600" dirty="0" smtClean="0"/>
              <a:t>Horses need to be moving for most of the day. Usually at a slow walk, with some short bursts of faster activity periodically. Picture a horse grazing in a herd. If a horse is confined to a stall or small paddock it’s vital for hoof health that it’s exercised every day, this will improve the circulation to the lower leg and hoof.</a:t>
            </a:r>
          </a:p>
          <a:p>
            <a:r>
              <a:rPr lang="en-US" sz="2600" dirty="0" smtClean="0"/>
              <a:t>On the other hand some competition horses are worked so hard that the hoof is over stressed. When the hoof is already disadvantaged by other factors this can lead to problems.</a:t>
            </a:r>
            <a:endParaRPr lang="en-US" sz="26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Diet</a:t>
            </a:r>
            <a:endParaRPr lang="en-US" dirty="0"/>
          </a:p>
        </p:txBody>
      </p:sp>
      <p:sp>
        <p:nvSpPr>
          <p:cNvPr id="4" name="Content Placeholder 3"/>
          <p:cNvSpPr>
            <a:spLocks noGrp="1"/>
          </p:cNvSpPr>
          <p:nvPr>
            <p:ph sz="half" idx="1"/>
          </p:nvPr>
        </p:nvSpPr>
        <p:spPr/>
        <p:txBody>
          <a:bodyPr/>
          <a:lstStyle/>
          <a:p>
            <a:r>
              <a:rPr lang="en-US" sz="1800" dirty="0" smtClean="0"/>
              <a:t>The most common dietary problem linked to the hooves is overfeeding.</a:t>
            </a:r>
          </a:p>
          <a:p>
            <a:r>
              <a:rPr lang="en-US" sz="1800" dirty="0" smtClean="0"/>
              <a:t>A recent survey in the U.K. found 80% of horses are over weight. And most horse owners can not tell when their horse is too fat.</a:t>
            </a:r>
          </a:p>
          <a:p>
            <a:r>
              <a:rPr lang="en-US" sz="1800" dirty="0" smtClean="0"/>
              <a:t>If your horse is overweight that means the hooves are overloaded even without a rider on board.</a:t>
            </a:r>
          </a:p>
          <a:p>
            <a:r>
              <a:rPr lang="en-US" sz="1800" dirty="0" smtClean="0"/>
              <a:t>If the weight to hoof ratio is greater than 80lbs./sq. inch the horse is considered either overweight for it’s hoof or the hoof is too small. (Turner, 1992)</a:t>
            </a:r>
            <a:endParaRPr lang="en-US" sz="1800" dirty="0"/>
          </a:p>
        </p:txBody>
      </p:sp>
      <p:pic>
        <p:nvPicPr>
          <p:cNvPr id="6" name="Content Placeholder 5" descr="Fat horse 4.jpg"/>
          <p:cNvPicPr>
            <a:picLocks noGrp="1" noChangeAspect="1"/>
          </p:cNvPicPr>
          <p:nvPr>
            <p:ph sz="half" idx="2"/>
          </p:nvPr>
        </p:nvPicPr>
        <p:blipFill>
          <a:blip r:embed="rId2"/>
          <a:stretch>
            <a:fillRect/>
          </a:stretch>
        </p:blipFill>
        <p:spPr>
          <a:xfrm>
            <a:off x="4648200" y="1676400"/>
            <a:ext cx="4038600" cy="4191000"/>
          </a:xfrm>
        </p:spPr>
      </p:pic>
      <p:sp>
        <p:nvSpPr>
          <p:cNvPr id="7" name="TextBox 6"/>
          <p:cNvSpPr txBox="1"/>
          <p:nvPr/>
        </p:nvSpPr>
        <p:spPr>
          <a:xfrm>
            <a:off x="4953000" y="4191000"/>
            <a:ext cx="3352800" cy="1323439"/>
          </a:xfrm>
          <a:prstGeom prst="rect">
            <a:avLst/>
          </a:prstGeom>
          <a:solidFill>
            <a:schemeClr val="accent1">
              <a:alpha val="24000"/>
            </a:schemeClr>
          </a:solidFill>
        </p:spPr>
        <p:txBody>
          <a:bodyPr wrap="square" rtlCol="0">
            <a:spAutoFit/>
          </a:bodyPr>
          <a:lstStyle/>
          <a:p>
            <a:r>
              <a:rPr lang="en-US" sz="2000" b="1" dirty="0" smtClean="0"/>
              <a:t>Having a crest on the neck is a good indicator that this horse is over weight.</a:t>
            </a:r>
          </a:p>
        </p:txBody>
      </p:sp>
      <p:cxnSp>
        <p:nvCxnSpPr>
          <p:cNvPr id="9" name="Straight Arrow Connector 8"/>
          <p:cNvCxnSpPr>
            <a:stCxn id="7" idx="0"/>
          </p:cNvCxnSpPr>
          <p:nvPr/>
        </p:nvCxnSpPr>
        <p:spPr>
          <a:xfrm rot="16200000" flipV="1">
            <a:off x="5448300" y="3009900"/>
            <a:ext cx="2057400"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and healthy hooves</a:t>
            </a:r>
            <a:endParaRPr lang="en-US" dirty="0"/>
          </a:p>
        </p:txBody>
      </p:sp>
      <p:sp>
        <p:nvSpPr>
          <p:cNvPr id="3" name="Content Placeholder 2"/>
          <p:cNvSpPr>
            <a:spLocks noGrp="1"/>
          </p:cNvSpPr>
          <p:nvPr>
            <p:ph idx="1"/>
          </p:nvPr>
        </p:nvSpPr>
        <p:spPr>
          <a:xfrm>
            <a:off x="533400" y="1417638"/>
            <a:ext cx="8229600" cy="4525963"/>
          </a:xfrm>
        </p:spPr>
        <p:txBody>
          <a:bodyPr/>
          <a:lstStyle/>
          <a:p>
            <a:r>
              <a:rPr lang="en-US" sz="1800" dirty="0" smtClean="0"/>
              <a:t>Numerous studies have shown that either a deficiency or an excess of nutrients can affect hoof quality. This can either be due to improper diet or a circulatory problem. Due to genetics some horse will have poor hoof quality even with an adequate diet. The following list may affect hoof growth and substance.</a:t>
            </a:r>
          </a:p>
          <a:p>
            <a:r>
              <a:rPr lang="en-US" sz="1800" b="1" dirty="0" smtClean="0"/>
              <a:t>Vitamin A.  </a:t>
            </a:r>
            <a:r>
              <a:rPr lang="en-US" sz="1800" dirty="0" smtClean="0"/>
              <a:t>A deficiency of this vitamin may result in a band of scaly hoof wall below the coronary band.</a:t>
            </a:r>
          </a:p>
          <a:p>
            <a:r>
              <a:rPr lang="en-US" sz="1800" b="1" dirty="0" smtClean="0"/>
              <a:t>Biotin. (Vitamin H) </a:t>
            </a:r>
            <a:r>
              <a:rPr lang="en-US" sz="1800" dirty="0" smtClean="0"/>
              <a:t>Many commercial feeds have biotin added.</a:t>
            </a:r>
          </a:p>
          <a:p>
            <a:r>
              <a:rPr lang="en-US" sz="1800" b="1" dirty="0" smtClean="0"/>
              <a:t>Calcium</a:t>
            </a:r>
          </a:p>
          <a:p>
            <a:r>
              <a:rPr lang="en-US" sz="1800" b="1" dirty="0" smtClean="0"/>
              <a:t>Methionine</a:t>
            </a:r>
            <a:r>
              <a:rPr lang="en-US" sz="1800" dirty="0" smtClean="0"/>
              <a:t>. Part of the essential building blocks for important amino acids found in the hoof.</a:t>
            </a:r>
          </a:p>
          <a:p>
            <a:r>
              <a:rPr lang="en-US" sz="1800" b="1" dirty="0" smtClean="0"/>
              <a:t>Pyridoxine. (Vitamin B6) </a:t>
            </a:r>
            <a:r>
              <a:rPr lang="en-US" sz="1800" dirty="0" smtClean="0"/>
              <a:t>Needed to process Methionine.</a:t>
            </a:r>
          </a:p>
          <a:p>
            <a:r>
              <a:rPr lang="en-US" sz="1800" b="1" dirty="0" smtClean="0"/>
              <a:t>Selenium.</a:t>
            </a:r>
          </a:p>
          <a:p>
            <a:r>
              <a:rPr lang="en-US" sz="1800" b="1" dirty="0" smtClean="0"/>
              <a:t>Sulfur. </a:t>
            </a:r>
            <a:r>
              <a:rPr lang="en-US" sz="1800" dirty="0" smtClean="0"/>
              <a:t>Necessary for forming strong bonds within the hoof structure.</a:t>
            </a:r>
          </a:p>
          <a:p>
            <a:r>
              <a:rPr lang="en-US" sz="1800" b="1" dirty="0" smtClean="0"/>
              <a:t>Zinc. </a:t>
            </a:r>
            <a:r>
              <a:rPr lang="en-US" sz="1800" dirty="0" smtClean="0"/>
              <a:t>Important for tissue growth and repair.</a:t>
            </a:r>
          </a:p>
          <a:p>
            <a:endParaRPr lang="en-US" sz="20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Chapter 2.</a:t>
            </a:r>
            <a:endParaRPr lang="en-US" dirty="0"/>
          </a:p>
        </p:txBody>
      </p:sp>
      <p:sp>
        <p:nvSpPr>
          <p:cNvPr id="3" name="Content Placeholder 2"/>
          <p:cNvSpPr>
            <a:spLocks noGrp="1"/>
          </p:cNvSpPr>
          <p:nvPr>
            <p:ph idx="1"/>
          </p:nvPr>
        </p:nvSpPr>
        <p:spPr>
          <a:xfrm>
            <a:off x="457200" y="1600201"/>
            <a:ext cx="3733800" cy="3048000"/>
          </a:xfrm>
        </p:spPr>
        <p:txBody>
          <a:bodyPr/>
          <a:lstStyle/>
          <a:p>
            <a:r>
              <a:rPr lang="en-US" dirty="0" smtClean="0"/>
              <a:t>What is the hoof?</a:t>
            </a:r>
          </a:p>
          <a:p>
            <a:r>
              <a:rPr lang="en-US" dirty="0" smtClean="0"/>
              <a:t>Where does it grow from?</a:t>
            </a:r>
          </a:p>
          <a:p>
            <a:r>
              <a:rPr lang="en-US" dirty="0" smtClean="0"/>
              <a:t>How many parts are there to the hoof?</a:t>
            </a:r>
          </a:p>
          <a:p>
            <a:r>
              <a:rPr lang="en-US" dirty="0" smtClean="0"/>
              <a:t>What makes a hoof healthy or diseased?</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03882"/>
            <a:ext cx="4314185" cy="6477000"/>
          </a:xfrm>
          <a:prstGeom prst="rect">
            <a:avLst/>
          </a:prstGeom>
        </p:spPr>
      </p:pic>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1385-1.jpg"/>
          <p:cNvPicPr>
            <a:picLocks noGrp="1" noChangeAspect="1"/>
          </p:cNvPicPr>
          <p:nvPr>
            <p:ph sz="half" idx="2"/>
          </p:nvPr>
        </p:nvPicPr>
        <p:blipFill>
          <a:blip r:embed="rId3"/>
          <a:stretch>
            <a:fillRect/>
          </a:stretch>
        </p:blipFill>
        <p:spPr>
          <a:xfrm>
            <a:off x="0" y="0"/>
            <a:ext cx="9144000" cy="6858000"/>
          </a:xfrm>
        </p:spPr>
      </p:pic>
      <p:sp>
        <p:nvSpPr>
          <p:cNvPr id="11266" name="Rectangle 2"/>
          <p:cNvSpPr>
            <a:spLocks noGrp="1" noChangeArrowheads="1"/>
          </p:cNvSpPr>
          <p:nvPr>
            <p:ph type="title"/>
          </p:nvPr>
        </p:nvSpPr>
        <p:spPr/>
        <p:txBody>
          <a:bodyPr/>
          <a:lstStyle/>
          <a:p>
            <a:pPr eaLnBrk="1" hangingPunct="1"/>
            <a:r>
              <a:rPr lang="en-US" dirty="0" smtClean="0"/>
              <a:t>What is the hoof?</a:t>
            </a:r>
          </a:p>
        </p:txBody>
      </p:sp>
      <p:sp>
        <p:nvSpPr>
          <p:cNvPr id="11267" name="Rectangle 3"/>
          <p:cNvSpPr>
            <a:spLocks noGrp="1" noChangeArrowheads="1"/>
          </p:cNvSpPr>
          <p:nvPr>
            <p:ph sz="half" idx="1"/>
          </p:nvPr>
        </p:nvSpPr>
        <p:spPr>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a:ln>
            <a:noFill/>
          </a:ln>
        </p:spPr>
        <p:txBody>
          <a:bodyPr/>
          <a:lstStyle/>
          <a:p>
            <a:pPr eaLnBrk="1" hangingPunct="1">
              <a:lnSpc>
                <a:spcPct val="90000"/>
              </a:lnSpc>
            </a:pPr>
            <a:r>
              <a:rPr lang="en-US" sz="2800" dirty="0" smtClean="0">
                <a:solidFill>
                  <a:schemeClr val="accent4"/>
                </a:solidFill>
              </a:rPr>
              <a:t>T</a:t>
            </a:r>
            <a:r>
              <a:rPr lang="en-US" sz="1800" dirty="0" smtClean="0">
                <a:solidFill>
                  <a:schemeClr val="accent4"/>
                </a:solidFill>
              </a:rPr>
              <a:t>he hoof is modified skin. A pliable wrapper covering the end of the leg. The hoof protects the Coffin bone, Navicular bone, tendons, ligaments and other associated structures.</a:t>
            </a:r>
          </a:p>
          <a:p>
            <a:pPr eaLnBrk="1" hangingPunct="1">
              <a:lnSpc>
                <a:spcPct val="90000"/>
              </a:lnSpc>
            </a:pPr>
            <a:r>
              <a:rPr lang="en-US" sz="1800" dirty="0" smtClean="0">
                <a:solidFill>
                  <a:schemeClr val="accent4"/>
                </a:solidFill>
              </a:rPr>
              <a:t>The hoof can be divided into distinct </a:t>
            </a:r>
            <a:r>
              <a:rPr lang="en-US" sz="1800" u="sng" dirty="0" smtClean="0">
                <a:solidFill>
                  <a:schemeClr val="accent4"/>
                </a:solidFill>
              </a:rPr>
              <a:t>parts</a:t>
            </a:r>
            <a:r>
              <a:rPr lang="en-US" sz="1800" dirty="0" smtClean="0">
                <a:solidFill>
                  <a:schemeClr val="accent4"/>
                </a:solidFill>
              </a:rPr>
              <a:t> and </a:t>
            </a:r>
            <a:r>
              <a:rPr lang="en-US" sz="1800" u="sng" dirty="0" smtClean="0">
                <a:solidFill>
                  <a:schemeClr val="accent4"/>
                </a:solidFill>
              </a:rPr>
              <a:t>areas.</a:t>
            </a:r>
          </a:p>
          <a:p>
            <a:pPr eaLnBrk="1" hangingPunct="1">
              <a:lnSpc>
                <a:spcPct val="90000"/>
              </a:lnSpc>
            </a:pPr>
            <a:r>
              <a:rPr lang="en-US" sz="1800" dirty="0" smtClean="0">
                <a:solidFill>
                  <a:schemeClr val="accent4"/>
                </a:solidFill>
              </a:rPr>
              <a:t>The health of one part is dependant on the health of the adjoining parts.</a:t>
            </a:r>
          </a:p>
          <a:p>
            <a:pPr eaLnBrk="1" hangingPunct="1">
              <a:lnSpc>
                <a:spcPct val="90000"/>
              </a:lnSpc>
            </a:pPr>
            <a:r>
              <a:rPr lang="en-US" sz="1800" dirty="0" smtClean="0">
                <a:solidFill>
                  <a:schemeClr val="accent4"/>
                </a:solidFill>
              </a:rPr>
              <a:t>The proper functioning of an area is related to the overall health of the hoof.</a:t>
            </a:r>
          </a:p>
        </p:txBody>
      </p: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ideal hoof</a:t>
            </a:r>
            <a:endParaRPr lang="en-US" dirty="0"/>
          </a:p>
        </p:txBody>
      </p:sp>
      <p:sp>
        <p:nvSpPr>
          <p:cNvPr id="3" name="Content Placeholder 2"/>
          <p:cNvSpPr>
            <a:spLocks noGrp="1"/>
          </p:cNvSpPr>
          <p:nvPr>
            <p:ph idx="1"/>
          </p:nvPr>
        </p:nvSpPr>
        <p:spPr>
          <a:xfrm>
            <a:off x="381000" y="1447800"/>
            <a:ext cx="8229600" cy="4525963"/>
          </a:xfrm>
        </p:spPr>
        <p:txBody>
          <a:bodyPr/>
          <a:lstStyle/>
          <a:p>
            <a:r>
              <a:rPr lang="en-US" sz="2000" dirty="0" smtClean="0"/>
              <a:t>In proportion to the size of the animal, neither too big nor too small. </a:t>
            </a:r>
          </a:p>
          <a:p>
            <a:r>
              <a:rPr lang="en-US" sz="2000" dirty="0" smtClean="0"/>
              <a:t>Making a matched pair.</a:t>
            </a:r>
          </a:p>
          <a:p>
            <a:r>
              <a:rPr lang="en-US" sz="2000" dirty="0" smtClean="0"/>
              <a:t> A hoof wall that is strong enough to carry the weight of the horse without bending.</a:t>
            </a:r>
          </a:p>
          <a:p>
            <a:r>
              <a:rPr lang="en-US" sz="2000" dirty="0" smtClean="0"/>
              <a:t>The front face at the same angle as the pastern and shoulder.</a:t>
            </a:r>
          </a:p>
          <a:p>
            <a:r>
              <a:rPr lang="en-US" sz="2000" dirty="0" smtClean="0"/>
              <a:t>Both front face and heel being a similar angle.</a:t>
            </a:r>
          </a:p>
          <a:p>
            <a:r>
              <a:rPr lang="en-US" sz="2000" dirty="0" smtClean="0"/>
              <a:t>The heel length about 1/3</a:t>
            </a:r>
            <a:r>
              <a:rPr lang="en-US" sz="2000" baseline="30000" dirty="0" smtClean="0"/>
              <a:t>rd</a:t>
            </a:r>
            <a:r>
              <a:rPr lang="en-US" sz="2000" dirty="0" smtClean="0"/>
              <a:t>. the length of the toe.</a:t>
            </a:r>
          </a:p>
          <a:p>
            <a:r>
              <a:rPr lang="en-US" sz="2000" dirty="0" smtClean="0"/>
              <a:t>The ground surface should be a symmetrical shape.</a:t>
            </a:r>
          </a:p>
          <a:p>
            <a:r>
              <a:rPr lang="en-US" sz="2000" dirty="0" smtClean="0"/>
              <a:t>Length from toe to heel about equal to the widest part.</a:t>
            </a:r>
          </a:p>
          <a:p>
            <a:r>
              <a:rPr lang="en-US" sz="2000" dirty="0" smtClean="0"/>
              <a:t>A sole thick enough to resist flexing under thumb pressure.</a:t>
            </a:r>
          </a:p>
          <a:p>
            <a:r>
              <a:rPr lang="en-US" sz="2000" dirty="0" smtClean="0"/>
              <a:t>A frog that contacts the ground, has a shallow central depression and is about 1 ½  times longer than wide.</a:t>
            </a:r>
          </a:p>
          <a:p>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0"/>
            <a:ext cx="8229600" cy="1143000"/>
          </a:xfrm>
        </p:spPr>
        <p:txBody>
          <a:bodyPr/>
          <a:lstStyle/>
          <a:p>
            <a:pPr eaLnBrk="1" hangingPunct="1">
              <a:defRPr/>
            </a:pPr>
            <a:r>
              <a:rPr lang="en-US" dirty="0" smtClean="0">
                <a:solidFill>
                  <a:schemeClr val="accent3"/>
                </a:solidFill>
              </a:rPr>
              <a:t>Parts of the hoof</a:t>
            </a:r>
          </a:p>
        </p:txBody>
      </p:sp>
      <p:cxnSp>
        <p:nvCxnSpPr>
          <p:cNvPr id="11" name="Straight Arrow Connector 10"/>
          <p:cNvCxnSpPr/>
          <p:nvPr/>
        </p:nvCxnSpPr>
        <p:spPr>
          <a:xfrm rot="10800000" flipV="1">
            <a:off x="5105400" y="1190625"/>
            <a:ext cx="990600" cy="638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341" name="TextBox 16"/>
          <p:cNvSpPr txBox="1">
            <a:spLocks noChangeArrowheads="1"/>
          </p:cNvSpPr>
          <p:nvPr/>
        </p:nvSpPr>
        <p:spPr bwMode="auto">
          <a:xfrm>
            <a:off x="6096000" y="914400"/>
            <a:ext cx="2590800" cy="400050"/>
          </a:xfrm>
          <a:prstGeom prst="rect">
            <a:avLst/>
          </a:prstGeom>
          <a:noFill/>
          <a:ln w="9525">
            <a:noFill/>
            <a:miter lim="800000"/>
            <a:headEnd/>
            <a:tailEnd/>
          </a:ln>
        </p:spPr>
        <p:txBody>
          <a:bodyPr>
            <a:spAutoFit/>
          </a:bodyPr>
          <a:lstStyle/>
          <a:p>
            <a:r>
              <a:rPr lang="en-US" sz="2000" b="1" dirty="0">
                <a:solidFill>
                  <a:srgbClr val="66CCFF"/>
                </a:solidFill>
              </a:rPr>
              <a:t>Periople</a:t>
            </a:r>
          </a:p>
        </p:txBody>
      </p:sp>
      <p:sp>
        <p:nvSpPr>
          <p:cNvPr id="14342" name="TextBox 33"/>
          <p:cNvSpPr txBox="1">
            <a:spLocks noChangeArrowheads="1"/>
          </p:cNvSpPr>
          <p:nvPr/>
        </p:nvSpPr>
        <p:spPr bwMode="auto">
          <a:xfrm>
            <a:off x="838200" y="1752600"/>
            <a:ext cx="762000" cy="400050"/>
          </a:xfrm>
          <a:prstGeom prst="rect">
            <a:avLst/>
          </a:prstGeom>
          <a:noFill/>
          <a:ln w="9525">
            <a:noFill/>
            <a:miter lim="800000"/>
            <a:headEnd/>
            <a:tailEnd/>
          </a:ln>
        </p:spPr>
        <p:txBody>
          <a:bodyPr>
            <a:spAutoFit/>
          </a:bodyPr>
          <a:lstStyle/>
          <a:p>
            <a:r>
              <a:rPr lang="en-US" sz="2000" b="1" dirty="0">
                <a:solidFill>
                  <a:srgbClr val="66CCFF"/>
                </a:solidFill>
              </a:rPr>
              <a:t>Frog</a:t>
            </a:r>
          </a:p>
        </p:txBody>
      </p:sp>
      <p:sp>
        <p:nvSpPr>
          <p:cNvPr id="14343" name="TextBox 38"/>
          <p:cNvSpPr txBox="1">
            <a:spLocks noChangeArrowheads="1"/>
          </p:cNvSpPr>
          <p:nvPr/>
        </p:nvSpPr>
        <p:spPr bwMode="auto">
          <a:xfrm>
            <a:off x="6400800" y="3276600"/>
            <a:ext cx="1752600" cy="400050"/>
          </a:xfrm>
          <a:prstGeom prst="rect">
            <a:avLst/>
          </a:prstGeom>
          <a:noFill/>
          <a:ln w="9525">
            <a:noFill/>
            <a:miter lim="800000"/>
            <a:headEnd/>
            <a:tailEnd/>
          </a:ln>
        </p:spPr>
        <p:txBody>
          <a:bodyPr>
            <a:spAutoFit/>
          </a:bodyPr>
          <a:lstStyle/>
          <a:p>
            <a:r>
              <a:rPr lang="en-US" sz="2000" b="1" dirty="0">
                <a:solidFill>
                  <a:srgbClr val="66CCFF"/>
                </a:solidFill>
              </a:rPr>
              <a:t>Wall </a:t>
            </a:r>
          </a:p>
        </p:txBody>
      </p:sp>
      <p:cxnSp>
        <p:nvCxnSpPr>
          <p:cNvPr id="40" name="Straight Arrow Connector 39"/>
          <p:cNvCxnSpPr>
            <a:stCxn id="14343" idx="1"/>
          </p:cNvCxnSpPr>
          <p:nvPr/>
        </p:nvCxnSpPr>
        <p:spPr>
          <a:xfrm rot="10800000" flipV="1">
            <a:off x="5638800" y="3476625"/>
            <a:ext cx="762000" cy="857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345" name="TextBox 43"/>
          <p:cNvSpPr txBox="1">
            <a:spLocks noChangeArrowheads="1"/>
          </p:cNvSpPr>
          <p:nvPr/>
        </p:nvSpPr>
        <p:spPr bwMode="auto">
          <a:xfrm>
            <a:off x="6096000" y="5181600"/>
            <a:ext cx="2057400" cy="400050"/>
          </a:xfrm>
          <a:prstGeom prst="rect">
            <a:avLst/>
          </a:prstGeom>
          <a:noFill/>
          <a:ln w="9525">
            <a:noFill/>
            <a:miter lim="800000"/>
            <a:headEnd/>
            <a:tailEnd/>
          </a:ln>
        </p:spPr>
        <p:txBody>
          <a:bodyPr>
            <a:spAutoFit/>
          </a:bodyPr>
          <a:lstStyle/>
          <a:p>
            <a:r>
              <a:rPr lang="en-US" sz="2000" b="1" dirty="0">
                <a:solidFill>
                  <a:srgbClr val="66CCFF"/>
                </a:solidFill>
              </a:rPr>
              <a:t>White line</a:t>
            </a:r>
          </a:p>
        </p:txBody>
      </p:sp>
      <p:cxnSp>
        <p:nvCxnSpPr>
          <p:cNvPr id="45" name="Straight Arrow Connector 44"/>
          <p:cNvCxnSpPr>
            <a:stCxn id="14345" idx="1"/>
          </p:cNvCxnSpPr>
          <p:nvPr/>
        </p:nvCxnSpPr>
        <p:spPr>
          <a:xfrm rot="10800000" flipV="1">
            <a:off x="4495800" y="5381625"/>
            <a:ext cx="1600200" cy="257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347" name="TextBox 49"/>
          <p:cNvSpPr txBox="1">
            <a:spLocks noChangeArrowheads="1"/>
          </p:cNvSpPr>
          <p:nvPr/>
        </p:nvSpPr>
        <p:spPr bwMode="auto">
          <a:xfrm>
            <a:off x="685800" y="4800600"/>
            <a:ext cx="762000" cy="400050"/>
          </a:xfrm>
          <a:prstGeom prst="rect">
            <a:avLst/>
          </a:prstGeom>
          <a:noFill/>
          <a:ln w="9525">
            <a:noFill/>
            <a:miter lim="800000"/>
            <a:headEnd/>
            <a:tailEnd/>
          </a:ln>
        </p:spPr>
        <p:txBody>
          <a:bodyPr>
            <a:spAutoFit/>
          </a:bodyPr>
          <a:lstStyle/>
          <a:p>
            <a:r>
              <a:rPr lang="en-US" sz="2000" b="1" dirty="0">
                <a:solidFill>
                  <a:srgbClr val="66CCFF"/>
                </a:solidFill>
              </a:rPr>
              <a:t>Sole</a:t>
            </a:r>
          </a:p>
        </p:txBody>
      </p:sp>
      <p:cxnSp>
        <p:nvCxnSpPr>
          <p:cNvPr id="51" name="Straight Arrow Connector 50"/>
          <p:cNvCxnSpPr>
            <a:stCxn id="14347" idx="3"/>
          </p:cNvCxnSpPr>
          <p:nvPr/>
        </p:nvCxnSpPr>
        <p:spPr>
          <a:xfrm>
            <a:off x="1447800" y="5000625"/>
            <a:ext cx="1752600" cy="104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4342" idx="3"/>
          </p:cNvCxnSpPr>
          <p:nvPr/>
        </p:nvCxnSpPr>
        <p:spPr>
          <a:xfrm>
            <a:off x="1600200" y="1952625"/>
            <a:ext cx="2057400" cy="9429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Footer Placeholder 1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Grp="1" noChangeAspect="1" noChangeArrowheads="1"/>
          </p:cNvPicPr>
          <p:nvPr>
            <p:ph idx="1"/>
          </p:nvPr>
        </p:nvPicPr>
        <p:blipFill>
          <a:blip r:embed="rId3"/>
          <a:srcRect/>
          <a:stretch>
            <a:fillRect/>
          </a:stretch>
        </p:blipFill>
        <p:spPr>
          <a:xfrm>
            <a:off x="0" y="0"/>
            <a:ext cx="9144000" cy="6858000"/>
          </a:xfrm>
          <a:noFill/>
        </p:spPr>
      </p:pic>
      <p:sp>
        <p:nvSpPr>
          <p:cNvPr id="2" name="Title 1"/>
          <p:cNvSpPr>
            <a:spLocks noGrp="1"/>
          </p:cNvSpPr>
          <p:nvPr>
            <p:ph type="title"/>
          </p:nvPr>
        </p:nvSpPr>
        <p:spPr>
          <a:xfrm>
            <a:off x="457200" y="0"/>
            <a:ext cx="8229600" cy="1143000"/>
          </a:xfrm>
        </p:spPr>
        <p:txBody>
          <a:bodyPr/>
          <a:lstStyle/>
          <a:p>
            <a:pPr eaLnBrk="1" hangingPunct="1">
              <a:defRPr/>
            </a:pPr>
            <a:r>
              <a:rPr lang="en-US" dirty="0" smtClean="0">
                <a:solidFill>
                  <a:schemeClr val="accent3"/>
                </a:solidFill>
              </a:rPr>
              <a:t>Areas of the hoof</a:t>
            </a:r>
          </a:p>
        </p:txBody>
      </p:sp>
      <p:sp>
        <p:nvSpPr>
          <p:cNvPr id="25604" name="TextBox 4"/>
          <p:cNvSpPr txBox="1">
            <a:spLocks noChangeArrowheads="1"/>
          </p:cNvSpPr>
          <p:nvPr/>
        </p:nvSpPr>
        <p:spPr bwMode="auto">
          <a:xfrm>
            <a:off x="457200" y="914400"/>
            <a:ext cx="1600200" cy="400050"/>
          </a:xfrm>
          <a:prstGeom prst="rect">
            <a:avLst/>
          </a:prstGeom>
          <a:noFill/>
          <a:ln w="9525">
            <a:noFill/>
            <a:miter lim="800000"/>
            <a:headEnd/>
            <a:tailEnd/>
          </a:ln>
        </p:spPr>
        <p:txBody>
          <a:bodyPr>
            <a:spAutoFit/>
          </a:bodyPr>
          <a:lstStyle/>
          <a:p>
            <a:r>
              <a:rPr lang="en-US" sz="2000" b="1" dirty="0">
                <a:solidFill>
                  <a:srgbClr val="66CCFF"/>
                </a:solidFill>
              </a:rPr>
              <a:t>Heel bulb</a:t>
            </a:r>
          </a:p>
        </p:txBody>
      </p:sp>
      <p:cxnSp>
        <p:nvCxnSpPr>
          <p:cNvPr id="7" name="Straight Arrow Connector 6"/>
          <p:cNvCxnSpPr>
            <a:stCxn id="25604" idx="3"/>
          </p:cNvCxnSpPr>
          <p:nvPr/>
        </p:nvCxnSpPr>
        <p:spPr>
          <a:xfrm>
            <a:off x="2057400" y="1114425"/>
            <a:ext cx="1066800" cy="4095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606" name="TextBox 16"/>
          <p:cNvSpPr txBox="1">
            <a:spLocks noChangeArrowheads="1"/>
          </p:cNvSpPr>
          <p:nvPr/>
        </p:nvSpPr>
        <p:spPr bwMode="auto">
          <a:xfrm>
            <a:off x="0" y="1828800"/>
            <a:ext cx="1524000" cy="400050"/>
          </a:xfrm>
          <a:prstGeom prst="rect">
            <a:avLst/>
          </a:prstGeom>
          <a:noFill/>
          <a:ln w="9525">
            <a:noFill/>
            <a:miter lim="800000"/>
            <a:headEnd/>
            <a:tailEnd/>
          </a:ln>
        </p:spPr>
        <p:txBody>
          <a:bodyPr>
            <a:spAutoFit/>
          </a:bodyPr>
          <a:lstStyle/>
          <a:p>
            <a:r>
              <a:rPr lang="en-US" sz="2000" b="1" dirty="0">
                <a:solidFill>
                  <a:srgbClr val="66CCFF"/>
                </a:solidFill>
              </a:rPr>
              <a:t>Frog cleft</a:t>
            </a:r>
          </a:p>
        </p:txBody>
      </p:sp>
      <p:cxnSp>
        <p:nvCxnSpPr>
          <p:cNvPr id="18" name="Straight Arrow Connector 17"/>
          <p:cNvCxnSpPr>
            <a:stCxn id="25606" idx="3"/>
          </p:cNvCxnSpPr>
          <p:nvPr/>
        </p:nvCxnSpPr>
        <p:spPr>
          <a:xfrm>
            <a:off x="1524000" y="2028825"/>
            <a:ext cx="2209800" cy="3333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608" name="TextBox 20"/>
          <p:cNvSpPr txBox="1">
            <a:spLocks noChangeArrowheads="1"/>
          </p:cNvSpPr>
          <p:nvPr/>
        </p:nvSpPr>
        <p:spPr bwMode="auto">
          <a:xfrm>
            <a:off x="152400" y="2667000"/>
            <a:ext cx="1676400" cy="400050"/>
          </a:xfrm>
          <a:prstGeom prst="rect">
            <a:avLst/>
          </a:prstGeom>
          <a:noFill/>
          <a:ln w="9525">
            <a:noFill/>
            <a:miter lim="800000"/>
            <a:headEnd/>
            <a:tailEnd/>
          </a:ln>
        </p:spPr>
        <p:txBody>
          <a:bodyPr>
            <a:spAutoFit/>
          </a:bodyPr>
          <a:lstStyle/>
          <a:p>
            <a:r>
              <a:rPr lang="en-US" sz="2000" b="1" dirty="0">
                <a:solidFill>
                  <a:srgbClr val="66CCFF"/>
                </a:solidFill>
              </a:rPr>
              <a:t>Seat of corn</a:t>
            </a:r>
          </a:p>
        </p:txBody>
      </p:sp>
      <p:cxnSp>
        <p:nvCxnSpPr>
          <p:cNvPr id="22" name="Straight Arrow Connector 21"/>
          <p:cNvCxnSpPr>
            <a:stCxn id="25608" idx="3"/>
          </p:cNvCxnSpPr>
          <p:nvPr/>
        </p:nvCxnSpPr>
        <p:spPr>
          <a:xfrm flipV="1">
            <a:off x="1828800" y="2590800"/>
            <a:ext cx="762000" cy="2762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610" name="TextBox 25"/>
          <p:cNvSpPr txBox="1">
            <a:spLocks noChangeArrowheads="1"/>
          </p:cNvSpPr>
          <p:nvPr/>
        </p:nvSpPr>
        <p:spPr bwMode="auto">
          <a:xfrm>
            <a:off x="609600" y="4343400"/>
            <a:ext cx="838200" cy="400050"/>
          </a:xfrm>
          <a:prstGeom prst="rect">
            <a:avLst/>
          </a:prstGeom>
          <a:noFill/>
          <a:ln w="9525">
            <a:noFill/>
            <a:miter lim="800000"/>
            <a:headEnd/>
            <a:tailEnd/>
          </a:ln>
        </p:spPr>
        <p:txBody>
          <a:bodyPr>
            <a:spAutoFit/>
          </a:bodyPr>
          <a:lstStyle/>
          <a:p>
            <a:r>
              <a:rPr lang="en-US" sz="2000" b="1" dirty="0">
                <a:solidFill>
                  <a:srgbClr val="66CCFF"/>
                </a:solidFill>
              </a:rPr>
              <a:t>Bar </a:t>
            </a:r>
          </a:p>
        </p:txBody>
      </p:sp>
      <p:cxnSp>
        <p:nvCxnSpPr>
          <p:cNvPr id="27" name="Straight Arrow Connector 26"/>
          <p:cNvCxnSpPr>
            <a:stCxn id="25610" idx="3"/>
          </p:cNvCxnSpPr>
          <p:nvPr/>
        </p:nvCxnSpPr>
        <p:spPr>
          <a:xfrm flipV="1">
            <a:off x="1447800" y="3657600"/>
            <a:ext cx="1752600" cy="885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612" name="TextBox 35"/>
          <p:cNvSpPr txBox="1">
            <a:spLocks noChangeArrowheads="1"/>
          </p:cNvSpPr>
          <p:nvPr/>
        </p:nvSpPr>
        <p:spPr bwMode="auto">
          <a:xfrm>
            <a:off x="6400800" y="1828800"/>
            <a:ext cx="1981200" cy="400050"/>
          </a:xfrm>
          <a:prstGeom prst="rect">
            <a:avLst/>
          </a:prstGeom>
          <a:noFill/>
          <a:ln w="9525">
            <a:noFill/>
            <a:miter lim="800000"/>
            <a:headEnd/>
            <a:tailEnd/>
          </a:ln>
        </p:spPr>
        <p:txBody>
          <a:bodyPr>
            <a:spAutoFit/>
          </a:bodyPr>
          <a:lstStyle/>
          <a:p>
            <a:r>
              <a:rPr lang="en-US" sz="2000" b="1" dirty="0">
                <a:solidFill>
                  <a:srgbClr val="66CCFF"/>
                </a:solidFill>
              </a:rPr>
              <a:t>Heel</a:t>
            </a:r>
          </a:p>
        </p:txBody>
      </p:sp>
      <p:sp>
        <p:nvSpPr>
          <p:cNvPr id="25613" name="TextBox 46"/>
          <p:cNvSpPr txBox="1">
            <a:spLocks noChangeArrowheads="1"/>
          </p:cNvSpPr>
          <p:nvPr/>
        </p:nvSpPr>
        <p:spPr bwMode="auto">
          <a:xfrm>
            <a:off x="6324600" y="3733800"/>
            <a:ext cx="1905000" cy="400050"/>
          </a:xfrm>
          <a:prstGeom prst="rect">
            <a:avLst/>
          </a:prstGeom>
          <a:noFill/>
          <a:ln w="9525">
            <a:noFill/>
            <a:miter lim="800000"/>
            <a:headEnd/>
            <a:tailEnd/>
          </a:ln>
        </p:spPr>
        <p:txBody>
          <a:bodyPr>
            <a:spAutoFit/>
          </a:bodyPr>
          <a:lstStyle/>
          <a:p>
            <a:r>
              <a:rPr lang="en-US" sz="2000" b="1" dirty="0">
                <a:solidFill>
                  <a:srgbClr val="66CCFF"/>
                </a:solidFill>
              </a:rPr>
              <a:t>Quarter</a:t>
            </a:r>
          </a:p>
        </p:txBody>
      </p:sp>
      <p:sp>
        <p:nvSpPr>
          <p:cNvPr id="51" name="Right Brace 50"/>
          <p:cNvSpPr/>
          <p:nvPr/>
        </p:nvSpPr>
        <p:spPr>
          <a:xfrm>
            <a:off x="5715000" y="3048000"/>
            <a:ext cx="612775" cy="17526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7" name="Right Brace 56"/>
          <p:cNvSpPr/>
          <p:nvPr/>
        </p:nvSpPr>
        <p:spPr>
          <a:xfrm>
            <a:off x="5715000" y="1219200"/>
            <a:ext cx="612775" cy="1447800"/>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9" name="Right Brace 58"/>
          <p:cNvSpPr/>
          <p:nvPr/>
        </p:nvSpPr>
        <p:spPr>
          <a:xfrm rot="5400000">
            <a:off x="3579812" y="4878388"/>
            <a:ext cx="612775" cy="2438400"/>
          </a:xfrm>
          <a:prstGeom prst="rightBrace">
            <a:avLst>
              <a:gd name="adj1" fmla="val 8333"/>
              <a:gd name="adj2" fmla="val 50000"/>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617" name="TextBox 60"/>
          <p:cNvSpPr txBox="1">
            <a:spLocks noChangeArrowheads="1"/>
          </p:cNvSpPr>
          <p:nvPr/>
        </p:nvSpPr>
        <p:spPr bwMode="auto">
          <a:xfrm>
            <a:off x="3429000" y="6457950"/>
            <a:ext cx="914400" cy="400050"/>
          </a:xfrm>
          <a:prstGeom prst="rect">
            <a:avLst/>
          </a:prstGeom>
          <a:noFill/>
          <a:ln w="9525">
            <a:noFill/>
            <a:miter lim="800000"/>
            <a:headEnd/>
            <a:tailEnd/>
          </a:ln>
        </p:spPr>
        <p:txBody>
          <a:bodyPr>
            <a:spAutoFit/>
          </a:bodyPr>
          <a:lstStyle/>
          <a:p>
            <a:r>
              <a:rPr lang="en-US" sz="2000" b="1" dirty="0">
                <a:solidFill>
                  <a:srgbClr val="66CCFF"/>
                </a:solidFill>
              </a:rPr>
              <a:t>Toe</a:t>
            </a:r>
          </a:p>
        </p:txBody>
      </p:sp>
      <p:sp>
        <p:nvSpPr>
          <p:cNvPr id="19" name="Footer Placeholder 1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The Periople</a:t>
            </a:r>
          </a:p>
        </p:txBody>
      </p:sp>
      <p:sp>
        <p:nvSpPr>
          <p:cNvPr id="15363" name="Content Placeholder 2"/>
          <p:cNvSpPr>
            <a:spLocks noGrp="1"/>
          </p:cNvSpPr>
          <p:nvPr>
            <p:ph idx="1"/>
          </p:nvPr>
        </p:nvSpPr>
        <p:spPr>
          <a:xfrm>
            <a:off x="456376" y="1295400"/>
            <a:ext cx="8229600" cy="4525963"/>
          </a:xfrm>
        </p:spPr>
        <p:txBody>
          <a:bodyPr/>
          <a:lstStyle/>
          <a:p>
            <a:r>
              <a:rPr lang="en-US" sz="2400" dirty="0" smtClean="0"/>
              <a:t>The periople forms the upper border of the hoof. </a:t>
            </a:r>
          </a:p>
          <a:p>
            <a:endParaRPr lang="en-US" sz="2400" dirty="0" smtClean="0"/>
          </a:p>
          <a:p>
            <a:r>
              <a:rPr lang="en-US" sz="2400" dirty="0" smtClean="0"/>
              <a:t>A healthy periople will have a texture similar to the frog or bulbs of the heel.</a:t>
            </a:r>
          </a:p>
          <a:p>
            <a:endParaRPr lang="en-US" sz="2400" dirty="0" smtClean="0"/>
          </a:p>
          <a:p>
            <a:r>
              <a:rPr lang="en-US" sz="2400" dirty="0" smtClean="0"/>
              <a:t>The periople will swell when saturated by moisture, such as morning dew. This is normal.</a:t>
            </a:r>
          </a:p>
          <a:p>
            <a:endParaRPr lang="en-US" sz="2400" dirty="0" smtClean="0"/>
          </a:p>
          <a:p>
            <a:r>
              <a:rPr lang="en-US" sz="2400" dirty="0" smtClean="0"/>
              <a:t>Towards the ground border of the wall the periople may be worn off, again this is normal.</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answer YES to any of these you need this course!!</a:t>
            </a:r>
            <a:endParaRPr lang="en-US" dirty="0"/>
          </a:p>
        </p:txBody>
      </p:sp>
      <p:sp>
        <p:nvSpPr>
          <p:cNvPr id="3" name="Content Placeholder 2"/>
          <p:cNvSpPr>
            <a:spLocks noGrp="1"/>
          </p:cNvSpPr>
          <p:nvPr>
            <p:ph idx="1"/>
          </p:nvPr>
        </p:nvSpPr>
        <p:spPr/>
        <p:txBody>
          <a:bodyPr/>
          <a:lstStyle/>
          <a:p>
            <a:pPr>
              <a:buFont typeface="+mj-lt"/>
              <a:buAutoNum type="arabicPeriod"/>
            </a:pPr>
            <a:r>
              <a:rPr lang="en-US" sz="1600" dirty="0" smtClean="0"/>
              <a:t>Your horse has abscesses of the hoof on a regular basis.</a:t>
            </a:r>
          </a:p>
          <a:p>
            <a:pPr>
              <a:buFont typeface="+mj-lt"/>
              <a:buAutoNum type="arabicPeriod"/>
            </a:pPr>
            <a:r>
              <a:rPr lang="en-US" sz="1600" dirty="0" smtClean="0"/>
              <a:t>One or more of the hooves has had White Line disease for several months.</a:t>
            </a:r>
          </a:p>
          <a:p>
            <a:pPr>
              <a:buFont typeface="+mj-lt"/>
              <a:buAutoNum type="arabicPeriod"/>
            </a:pPr>
            <a:r>
              <a:rPr lang="en-US" sz="1600" dirty="0" smtClean="0"/>
              <a:t>Are your horses heels too low?</a:t>
            </a:r>
          </a:p>
          <a:p>
            <a:pPr>
              <a:buFont typeface="+mj-lt"/>
              <a:buAutoNum type="arabicPeriod"/>
            </a:pPr>
            <a:r>
              <a:rPr lang="en-US" sz="1600" dirty="0" smtClean="0"/>
              <a:t>The hooves don’t look as good as they used to.</a:t>
            </a:r>
          </a:p>
          <a:p>
            <a:pPr>
              <a:buFont typeface="+mj-lt"/>
              <a:buAutoNum type="arabicPeriod"/>
            </a:pPr>
            <a:r>
              <a:rPr lang="en-US" sz="1600" dirty="0" smtClean="0"/>
              <a:t>Your farrier won’t do what you want.</a:t>
            </a:r>
          </a:p>
          <a:p>
            <a:pPr>
              <a:buFont typeface="+mj-lt"/>
              <a:buAutoNum type="arabicPeriod"/>
            </a:pPr>
            <a:r>
              <a:rPr lang="en-US" sz="1600" dirty="0" smtClean="0"/>
              <a:t>Is your horse sore after trimming?</a:t>
            </a:r>
          </a:p>
          <a:p>
            <a:pPr>
              <a:buFont typeface="+mj-lt"/>
              <a:buAutoNum type="arabicPeriod"/>
            </a:pPr>
            <a:r>
              <a:rPr lang="en-US" sz="1600" dirty="0" smtClean="0"/>
              <a:t>Is the cleft of the frog deep and fleshy?</a:t>
            </a:r>
          </a:p>
          <a:p>
            <a:pPr>
              <a:buFont typeface="+mj-lt"/>
              <a:buAutoNum type="arabicPeriod"/>
            </a:pPr>
            <a:r>
              <a:rPr lang="en-US" sz="1600" dirty="0" smtClean="0"/>
              <a:t>Are there cracks in the wall of one or more hooves?</a:t>
            </a:r>
          </a:p>
          <a:p>
            <a:pPr>
              <a:buFont typeface="+mj-lt"/>
              <a:buAutoNum type="arabicPeriod"/>
            </a:pPr>
            <a:r>
              <a:rPr lang="en-US" sz="1600" dirty="0" smtClean="0"/>
              <a:t>Does your horse have mismatched hooves?</a:t>
            </a:r>
          </a:p>
          <a:p>
            <a:pPr>
              <a:buFont typeface="+mj-lt"/>
              <a:buAutoNum type="arabicPeriod"/>
            </a:pPr>
            <a:r>
              <a:rPr lang="en-US" sz="1600" dirty="0" smtClean="0"/>
              <a:t>Is your horse sore after shoeing?</a:t>
            </a:r>
          </a:p>
          <a:p>
            <a:pPr>
              <a:buFont typeface="+mj-lt"/>
              <a:buAutoNum type="arabicPeriod"/>
            </a:pPr>
            <a:r>
              <a:rPr lang="en-US" sz="1600" dirty="0" smtClean="0"/>
              <a:t>Has your horse ever lost the whole frog?</a:t>
            </a:r>
          </a:p>
          <a:p>
            <a:pPr>
              <a:buFont typeface="+mj-lt"/>
              <a:buAutoNum type="arabicPeriod"/>
            </a:pPr>
            <a:r>
              <a:rPr lang="en-US" sz="1600" dirty="0" smtClean="0"/>
              <a:t>Does your farrier complain that the hooves are too soft?</a:t>
            </a:r>
          </a:p>
          <a:p>
            <a:pPr>
              <a:buFont typeface="+mj-lt"/>
              <a:buAutoNum type="arabicPeriod"/>
            </a:pPr>
            <a:r>
              <a:rPr lang="en-US" sz="1600" dirty="0" smtClean="0"/>
              <a:t>Do you know when your horse is due to have it’s hooves trimmed?</a:t>
            </a:r>
          </a:p>
          <a:p>
            <a:pPr>
              <a:buFont typeface="+mj-lt"/>
              <a:buAutoNum type="arabicPeriod"/>
            </a:pPr>
            <a:r>
              <a:rPr lang="en-US" sz="1600" dirty="0" smtClean="0"/>
              <a:t>Does your horse avoid hard ground?</a:t>
            </a:r>
          </a:p>
          <a:p>
            <a:pPr>
              <a:buFont typeface="+mj-lt"/>
              <a:buAutoNum type="arabicPeriod"/>
            </a:pPr>
            <a:r>
              <a:rPr lang="en-US" sz="1600" dirty="0" smtClean="0"/>
              <a:t>Would you like to pay less for shoeing?</a:t>
            </a:r>
            <a:endParaRPr lang="en-US" sz="16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Unhealthy Periople</a:t>
            </a:r>
            <a:endParaRPr lang="en-US" dirty="0"/>
          </a:p>
        </p:txBody>
      </p:sp>
      <p:sp>
        <p:nvSpPr>
          <p:cNvPr id="3" name="Content Placeholder 2"/>
          <p:cNvSpPr>
            <a:spLocks noGrp="1"/>
          </p:cNvSpPr>
          <p:nvPr>
            <p:ph idx="1"/>
          </p:nvPr>
        </p:nvSpPr>
        <p:spPr/>
        <p:txBody>
          <a:bodyPr/>
          <a:lstStyle/>
          <a:p>
            <a:r>
              <a:rPr lang="en-US" sz="2400" dirty="0" smtClean="0"/>
              <a:t>A periople that has a persistent crusty appearance.</a:t>
            </a:r>
          </a:p>
          <a:p>
            <a:endParaRPr lang="en-US" sz="2400" dirty="0" smtClean="0"/>
          </a:p>
          <a:p>
            <a:r>
              <a:rPr lang="en-US" sz="2400" dirty="0" smtClean="0"/>
              <a:t>Hair on the coronary band that stands out from the hoof.</a:t>
            </a:r>
          </a:p>
          <a:p>
            <a:endParaRPr lang="en-US" sz="2400" dirty="0" smtClean="0"/>
          </a:p>
          <a:p>
            <a:r>
              <a:rPr lang="en-US" sz="2400" dirty="0" smtClean="0"/>
              <a:t>Deep fissures through the periople.</a:t>
            </a:r>
          </a:p>
          <a:p>
            <a:endParaRPr lang="en-US" sz="2400" dirty="0" smtClean="0"/>
          </a:p>
          <a:p>
            <a:r>
              <a:rPr lang="en-US" sz="2400" dirty="0" smtClean="0"/>
              <a:t>All of the above may be indicators of a vitamin or mineral deficiency. </a:t>
            </a:r>
            <a:endParaRPr lang="en-US" sz="24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525.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438400" y="4724400"/>
            <a:ext cx="3505200" cy="400110"/>
          </a:xfrm>
          <a:prstGeom prst="rect">
            <a:avLst/>
          </a:prstGeom>
          <a:noFill/>
        </p:spPr>
        <p:txBody>
          <a:bodyPr wrap="square" rtlCol="0">
            <a:spAutoFit/>
          </a:bodyPr>
          <a:lstStyle/>
          <a:p>
            <a:r>
              <a:rPr lang="en-US" sz="2000" b="1" dirty="0" smtClean="0">
                <a:solidFill>
                  <a:schemeClr val="tx2"/>
                </a:solidFill>
              </a:rPr>
              <a:t>Multiple shallow cracks</a:t>
            </a:r>
          </a:p>
        </p:txBody>
      </p:sp>
      <p:sp>
        <p:nvSpPr>
          <p:cNvPr id="4" name="TextBox 3"/>
          <p:cNvSpPr txBox="1"/>
          <p:nvPr/>
        </p:nvSpPr>
        <p:spPr>
          <a:xfrm>
            <a:off x="6324600" y="2209800"/>
            <a:ext cx="2819400" cy="400110"/>
          </a:xfrm>
          <a:prstGeom prst="rect">
            <a:avLst/>
          </a:prstGeom>
          <a:noFill/>
        </p:spPr>
        <p:txBody>
          <a:bodyPr wrap="square" rtlCol="0">
            <a:spAutoFit/>
          </a:bodyPr>
          <a:lstStyle/>
          <a:p>
            <a:endParaRPr lang="en-US" sz="2000" b="1" dirty="0" smtClean="0">
              <a:solidFill>
                <a:srgbClr val="66CCFF"/>
              </a:solidFill>
            </a:endParaRPr>
          </a:p>
        </p:txBody>
      </p:sp>
      <p:sp>
        <p:nvSpPr>
          <p:cNvPr id="5" name="TextBox 4"/>
          <p:cNvSpPr txBox="1"/>
          <p:nvPr/>
        </p:nvSpPr>
        <p:spPr>
          <a:xfrm>
            <a:off x="6172200" y="2133600"/>
            <a:ext cx="2819400" cy="400110"/>
          </a:xfrm>
          <a:prstGeom prst="rect">
            <a:avLst/>
          </a:prstGeom>
          <a:noFill/>
        </p:spPr>
        <p:txBody>
          <a:bodyPr wrap="square" rtlCol="0">
            <a:spAutoFit/>
          </a:bodyPr>
          <a:lstStyle/>
          <a:p>
            <a:r>
              <a:rPr lang="en-US" sz="2000" b="1" dirty="0" smtClean="0">
                <a:solidFill>
                  <a:schemeClr val="tx2"/>
                </a:solidFill>
              </a:rPr>
              <a:t>Hair standing out</a:t>
            </a:r>
          </a:p>
        </p:txBody>
      </p:sp>
      <p:sp>
        <p:nvSpPr>
          <p:cNvPr id="6" name="TextBox 5"/>
          <p:cNvSpPr txBox="1"/>
          <p:nvPr/>
        </p:nvSpPr>
        <p:spPr>
          <a:xfrm>
            <a:off x="4572000" y="2819400"/>
            <a:ext cx="2438400" cy="707886"/>
          </a:xfrm>
          <a:prstGeom prst="rect">
            <a:avLst/>
          </a:prstGeom>
          <a:noFill/>
        </p:spPr>
        <p:txBody>
          <a:bodyPr wrap="square" rtlCol="0">
            <a:spAutoFit/>
          </a:bodyPr>
          <a:lstStyle/>
          <a:p>
            <a:r>
              <a:rPr lang="en-US" sz="2000" b="1" dirty="0" smtClean="0">
                <a:solidFill>
                  <a:schemeClr val="tx2"/>
                </a:solidFill>
              </a:rPr>
              <a:t>Crusty appearance</a:t>
            </a:r>
          </a:p>
        </p:txBody>
      </p:sp>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SC01372.JPG"/>
          <p:cNvPicPr>
            <a:picLocks noGrp="1" noChangeAspect="1"/>
          </p:cNvPicPr>
          <p:nvPr>
            <p:ph sz="quarter" idx="4294967295"/>
          </p:nvPr>
        </p:nvPicPr>
        <p:blipFill>
          <a:blip r:embed="rId2" cstate="print"/>
          <a:stretch>
            <a:fillRect/>
          </a:stretch>
        </p:blipFill>
        <p:spPr>
          <a:xfrm>
            <a:off x="0" y="0"/>
            <a:ext cx="9144000" cy="6858000"/>
          </a:xfrm>
          <a:solidFill>
            <a:schemeClr val="tx2">
              <a:lumMod val="50000"/>
              <a:lumOff val="50000"/>
              <a:alpha val="50000"/>
            </a:schemeClr>
          </a:solidFill>
        </p:spPr>
      </p:pic>
      <p:sp>
        <p:nvSpPr>
          <p:cNvPr id="16386" name="Title 1"/>
          <p:cNvSpPr>
            <a:spLocks noGrp="1"/>
          </p:cNvSpPr>
          <p:nvPr>
            <p:ph type="title"/>
          </p:nvPr>
        </p:nvSpPr>
        <p:spPr/>
        <p:txBody>
          <a:bodyPr/>
          <a:lstStyle/>
          <a:p>
            <a:r>
              <a:rPr lang="en-US" dirty="0" smtClean="0"/>
              <a:t>The Healthy Wall</a:t>
            </a:r>
          </a:p>
        </p:txBody>
      </p:sp>
      <p:sp>
        <p:nvSpPr>
          <p:cNvPr id="16387" name="Content Placeholder 2"/>
          <p:cNvSpPr>
            <a:spLocks noGrp="1"/>
          </p:cNvSpPr>
          <p:nvPr>
            <p:ph sz="half" idx="4294967295"/>
          </p:nvPr>
        </p:nvSpPr>
        <p:spPr>
          <a:xfrm>
            <a:off x="0" y="2174874"/>
            <a:ext cx="4040188" cy="4225925"/>
          </a:xfrm>
        </p:spPr>
        <p:txBody>
          <a:bodyPr/>
          <a:lstStyle/>
          <a:p>
            <a:r>
              <a:rPr lang="en-US" sz="2000" dirty="0" smtClean="0">
                <a:solidFill>
                  <a:schemeClr val="bg1"/>
                </a:solidFill>
              </a:rPr>
              <a:t>Extending from heel to heel and coronary band to ground. The wall is the primary weight bearing area of the hoof.</a:t>
            </a:r>
          </a:p>
          <a:p>
            <a:r>
              <a:rPr lang="en-US" sz="2000" dirty="0" smtClean="0">
                <a:solidFill>
                  <a:schemeClr val="bg1"/>
                </a:solidFill>
              </a:rPr>
              <a:t>A thick hoof wall will be easier to keep healthy than a thin wall.</a:t>
            </a:r>
          </a:p>
          <a:p>
            <a:r>
              <a:rPr lang="en-US" sz="2000" dirty="0" smtClean="0">
                <a:solidFill>
                  <a:schemeClr val="bg1"/>
                </a:solidFill>
              </a:rPr>
              <a:t>Wall thickness is directly connected to breeding.</a:t>
            </a:r>
          </a:p>
          <a:p>
            <a:r>
              <a:rPr lang="en-US" sz="2000" dirty="0" smtClean="0">
                <a:solidFill>
                  <a:schemeClr val="bg1"/>
                </a:solidFill>
              </a:rPr>
              <a:t>A healthy wall will be free of cracks and form a straight  sloped line from coronary band to ground</a:t>
            </a:r>
          </a:p>
        </p:txBody>
      </p:sp>
      <p:cxnSp>
        <p:nvCxnSpPr>
          <p:cNvPr id="15" name="Straight Connector 14"/>
          <p:cNvCxnSpPr/>
          <p:nvPr/>
        </p:nvCxnSpPr>
        <p:spPr>
          <a:xfrm>
            <a:off x="6286500" y="4038600"/>
            <a:ext cx="381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5867400" y="1295400"/>
            <a:ext cx="3276600" cy="4924425"/>
            <a:chOff x="5867400" y="1295400"/>
            <a:chExt cx="3276600" cy="4924425"/>
          </a:xfrm>
        </p:grpSpPr>
        <p:sp>
          <p:nvSpPr>
            <p:cNvPr id="49" name="Freeform 48"/>
            <p:cNvSpPr/>
            <p:nvPr/>
          </p:nvSpPr>
          <p:spPr>
            <a:xfrm>
              <a:off x="5867400" y="3581400"/>
              <a:ext cx="1914525" cy="2638425"/>
            </a:xfrm>
            <a:custGeom>
              <a:avLst/>
              <a:gdLst>
                <a:gd name="connsiteX0" fmla="*/ 19050 w 1914525"/>
                <a:gd name="connsiteY0" fmla="*/ 0 h 2638425"/>
                <a:gd name="connsiteX1" fmla="*/ 1914525 w 1914525"/>
                <a:gd name="connsiteY1" fmla="*/ 2638425 h 2638425"/>
                <a:gd name="connsiteX2" fmla="*/ 1466850 w 1914525"/>
                <a:gd name="connsiteY2" fmla="*/ 2600325 h 2638425"/>
                <a:gd name="connsiteX3" fmla="*/ 0 w 1914525"/>
                <a:gd name="connsiteY3" fmla="*/ 476250 h 2638425"/>
                <a:gd name="connsiteX4" fmla="*/ 28575 w 1914525"/>
                <a:gd name="connsiteY4" fmla="*/ 390525 h 2638425"/>
                <a:gd name="connsiteX5" fmla="*/ 47625 w 1914525"/>
                <a:gd name="connsiteY5" fmla="*/ 304800 h 2638425"/>
                <a:gd name="connsiteX6" fmla="*/ 47625 w 1914525"/>
                <a:gd name="connsiteY6" fmla="*/ 238125 h 2638425"/>
                <a:gd name="connsiteX7" fmla="*/ 47625 w 1914525"/>
                <a:gd name="connsiteY7" fmla="*/ 171450 h 2638425"/>
                <a:gd name="connsiteX8" fmla="*/ 47625 w 1914525"/>
                <a:gd name="connsiteY8" fmla="*/ 95250 h 2638425"/>
                <a:gd name="connsiteX9" fmla="*/ 19050 w 1914525"/>
                <a:gd name="connsiteY9" fmla="*/ 0 h 263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25" h="2638425">
                  <a:moveTo>
                    <a:pt x="19050" y="0"/>
                  </a:moveTo>
                  <a:lnTo>
                    <a:pt x="1914525" y="2638425"/>
                  </a:lnTo>
                  <a:lnTo>
                    <a:pt x="1466850" y="2600325"/>
                  </a:lnTo>
                  <a:lnTo>
                    <a:pt x="0" y="476250"/>
                  </a:lnTo>
                  <a:lnTo>
                    <a:pt x="28575" y="390525"/>
                  </a:lnTo>
                  <a:lnTo>
                    <a:pt x="47625" y="304800"/>
                  </a:lnTo>
                  <a:lnTo>
                    <a:pt x="47625" y="238125"/>
                  </a:lnTo>
                  <a:lnTo>
                    <a:pt x="47625" y="171450"/>
                  </a:lnTo>
                  <a:lnTo>
                    <a:pt x="47625" y="95250"/>
                  </a:lnTo>
                  <a:lnTo>
                    <a:pt x="190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6324600" y="1295400"/>
              <a:ext cx="2819400" cy="2862322"/>
            </a:xfrm>
            <a:prstGeom prst="rect">
              <a:avLst/>
            </a:prstGeom>
            <a:noFill/>
          </p:spPr>
          <p:txBody>
            <a:bodyPr wrap="square" rtlCol="0">
              <a:spAutoFit/>
            </a:bodyPr>
            <a:lstStyle/>
            <a:p>
              <a:r>
                <a:rPr lang="en-US" sz="2000" b="1" dirty="0" smtClean="0"/>
                <a:t>The majority of the wall  is produced from the coronary band and of constant thickness from hairline to ground. A healthy wall will form a straight line angled towards the ground.</a:t>
              </a:r>
            </a:p>
          </p:txBody>
        </p:sp>
      </p:grpSp>
      <p:grpSp>
        <p:nvGrpSpPr>
          <p:cNvPr id="60" name="Group 59"/>
          <p:cNvGrpSpPr/>
          <p:nvPr/>
        </p:nvGrpSpPr>
        <p:grpSpPr>
          <a:xfrm>
            <a:off x="6781800" y="3886200"/>
            <a:ext cx="2362200" cy="2286000"/>
            <a:chOff x="6781800" y="3886200"/>
            <a:chExt cx="2362200" cy="2286000"/>
          </a:xfrm>
        </p:grpSpPr>
        <p:grpSp>
          <p:nvGrpSpPr>
            <p:cNvPr id="58" name="Group 57"/>
            <p:cNvGrpSpPr/>
            <p:nvPr/>
          </p:nvGrpSpPr>
          <p:grpSpPr>
            <a:xfrm>
              <a:off x="6781800" y="3886200"/>
              <a:ext cx="2133600" cy="2286000"/>
              <a:chOff x="6781800" y="3886200"/>
              <a:chExt cx="2133600" cy="2286000"/>
            </a:xfrm>
          </p:grpSpPr>
          <p:sp>
            <p:nvSpPr>
              <p:cNvPr id="51" name="Freeform 50"/>
              <p:cNvSpPr/>
              <p:nvPr/>
            </p:nvSpPr>
            <p:spPr>
              <a:xfrm>
                <a:off x="6781800" y="5486400"/>
                <a:ext cx="533401" cy="685800"/>
              </a:xfrm>
              <a:custGeom>
                <a:avLst/>
                <a:gdLst>
                  <a:gd name="connsiteX0" fmla="*/ 63062 w 630621"/>
                  <a:gd name="connsiteY0" fmla="*/ 0 h 772510"/>
                  <a:gd name="connsiteX1" fmla="*/ 630621 w 630621"/>
                  <a:gd name="connsiteY1" fmla="*/ 772510 h 772510"/>
                  <a:gd name="connsiteX2" fmla="*/ 441435 w 630621"/>
                  <a:gd name="connsiteY2" fmla="*/ 709448 h 772510"/>
                  <a:gd name="connsiteX3" fmla="*/ 0 w 630621"/>
                  <a:gd name="connsiteY3" fmla="*/ 94593 h 772510"/>
                  <a:gd name="connsiteX4" fmla="*/ 94593 w 630621"/>
                  <a:gd name="connsiteY4" fmla="*/ 94593 h 772510"/>
                  <a:gd name="connsiteX5" fmla="*/ 126124 w 630621"/>
                  <a:gd name="connsiteY5" fmla="*/ 94593 h 7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621" h="772510">
                    <a:moveTo>
                      <a:pt x="63062" y="0"/>
                    </a:moveTo>
                    <a:lnTo>
                      <a:pt x="630621" y="772510"/>
                    </a:lnTo>
                    <a:lnTo>
                      <a:pt x="441435" y="709448"/>
                    </a:lnTo>
                    <a:lnTo>
                      <a:pt x="0" y="94593"/>
                    </a:lnTo>
                    <a:lnTo>
                      <a:pt x="94593" y="94593"/>
                    </a:lnTo>
                    <a:lnTo>
                      <a:pt x="126124" y="94593"/>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TextBox 51"/>
              <p:cNvSpPr txBox="1"/>
              <p:nvPr/>
            </p:nvSpPr>
            <p:spPr>
              <a:xfrm>
                <a:off x="7010400" y="3886200"/>
                <a:ext cx="1905000" cy="461665"/>
              </a:xfrm>
              <a:prstGeom prst="rect">
                <a:avLst/>
              </a:prstGeom>
              <a:noFill/>
            </p:spPr>
            <p:txBody>
              <a:bodyPr wrap="square" rtlCol="0">
                <a:spAutoFit/>
              </a:bodyPr>
              <a:lstStyle/>
              <a:p>
                <a:r>
                  <a:rPr lang="en-US" sz="2400" b="1" dirty="0" smtClean="0"/>
                  <a:t>White line</a:t>
                </a:r>
              </a:p>
            </p:txBody>
          </p:sp>
        </p:grpSp>
        <p:sp>
          <p:nvSpPr>
            <p:cNvPr id="59" name="TextBox 58"/>
            <p:cNvSpPr txBox="1"/>
            <p:nvPr/>
          </p:nvSpPr>
          <p:spPr>
            <a:xfrm>
              <a:off x="7010400" y="4191000"/>
              <a:ext cx="2133600" cy="1323439"/>
            </a:xfrm>
            <a:prstGeom prst="rect">
              <a:avLst/>
            </a:prstGeom>
            <a:noFill/>
          </p:spPr>
          <p:txBody>
            <a:bodyPr wrap="square" rtlCol="0">
              <a:spAutoFit/>
            </a:bodyPr>
            <a:lstStyle/>
            <a:p>
              <a:r>
                <a:rPr lang="en-US" sz="2000" b="1" dirty="0" smtClean="0"/>
                <a:t>A narrow band produced from the edge of the coffin bone.</a:t>
              </a:r>
            </a:p>
          </p:txBody>
        </p:sp>
      </p:grpSp>
      <p:sp>
        <p:nvSpPr>
          <p:cNvPr id="63" name="Right Arrow 62"/>
          <p:cNvSpPr/>
          <p:nvPr/>
        </p:nvSpPr>
        <p:spPr>
          <a:xfrm rot="3324282">
            <a:off x="5708247" y="3724299"/>
            <a:ext cx="601651"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19"/>
          <p:cNvSpPr>
            <a:spLocks noGrp="1"/>
          </p:cNvSpPr>
          <p:nvPr>
            <p:ph type="ftr" sz="quarter" idx="11"/>
          </p:nvPr>
        </p:nvSpPr>
        <p:spPr/>
        <p:txBody>
          <a:bodyPr/>
          <a:lstStyle/>
          <a:p>
            <a:pPr>
              <a:defRPr/>
            </a:pPr>
            <a:r>
              <a:rPr lang="en-US" dirty="0" smtClean="0"/>
              <a:t>Gerard Laverty A.W.C.F.</a:t>
            </a:r>
            <a:endParaRPr lang="en-US" dirty="0"/>
          </a:p>
        </p:txBody>
      </p:sp>
      <p:sp>
        <p:nvSpPr>
          <p:cNvPr id="21" name="TextBox 20"/>
          <p:cNvSpPr txBox="1"/>
          <p:nvPr/>
        </p:nvSpPr>
        <p:spPr>
          <a:xfrm>
            <a:off x="3200400" y="3962400"/>
            <a:ext cx="2514600" cy="1015663"/>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accent4"/>
                </a:solidFill>
              </a:rPr>
              <a:t>The sole, produced from the bottom of the coffin bone.</a:t>
            </a:r>
          </a:p>
        </p:txBody>
      </p:sp>
      <p:sp>
        <p:nvSpPr>
          <p:cNvPr id="28" name="Freeform 27"/>
          <p:cNvSpPr/>
          <p:nvPr/>
        </p:nvSpPr>
        <p:spPr>
          <a:xfrm>
            <a:off x="5726987" y="5482066"/>
            <a:ext cx="1427868" cy="645714"/>
          </a:xfrm>
          <a:custGeom>
            <a:avLst/>
            <a:gdLst>
              <a:gd name="connsiteX0" fmla="*/ 158109 w 1427868"/>
              <a:gd name="connsiteY0" fmla="*/ 43337 h 645714"/>
              <a:gd name="connsiteX1" fmla="*/ 171110 w 1427868"/>
              <a:gd name="connsiteY1" fmla="*/ 47670 h 645714"/>
              <a:gd name="connsiteX2" fmla="*/ 223113 w 1427868"/>
              <a:gd name="connsiteY2" fmla="*/ 34670 h 645714"/>
              <a:gd name="connsiteX3" fmla="*/ 262116 w 1427868"/>
              <a:gd name="connsiteY3" fmla="*/ 26002 h 645714"/>
              <a:gd name="connsiteX4" fmla="*/ 270784 w 1427868"/>
              <a:gd name="connsiteY4" fmla="*/ 17335 h 645714"/>
              <a:gd name="connsiteX5" fmla="*/ 296786 w 1427868"/>
              <a:gd name="connsiteY5" fmla="*/ 8668 h 645714"/>
              <a:gd name="connsiteX6" fmla="*/ 340122 w 1427868"/>
              <a:gd name="connsiteY6" fmla="*/ 0 h 645714"/>
              <a:gd name="connsiteX7" fmla="*/ 357457 w 1427868"/>
              <a:gd name="connsiteY7" fmla="*/ 4334 h 645714"/>
              <a:gd name="connsiteX8" fmla="*/ 431129 w 1427868"/>
              <a:gd name="connsiteY8" fmla="*/ 17335 h 645714"/>
              <a:gd name="connsiteX9" fmla="*/ 444130 w 1427868"/>
              <a:gd name="connsiteY9" fmla="*/ 21669 h 645714"/>
              <a:gd name="connsiteX10" fmla="*/ 465798 w 1427868"/>
              <a:gd name="connsiteY10" fmla="*/ 26002 h 645714"/>
              <a:gd name="connsiteX11" fmla="*/ 491800 w 1427868"/>
              <a:gd name="connsiteY11" fmla="*/ 34670 h 645714"/>
              <a:gd name="connsiteX12" fmla="*/ 504801 w 1427868"/>
              <a:gd name="connsiteY12" fmla="*/ 39003 h 645714"/>
              <a:gd name="connsiteX13" fmla="*/ 522135 w 1427868"/>
              <a:gd name="connsiteY13" fmla="*/ 47670 h 645714"/>
              <a:gd name="connsiteX14" fmla="*/ 548137 w 1427868"/>
              <a:gd name="connsiteY14" fmla="*/ 56338 h 645714"/>
              <a:gd name="connsiteX15" fmla="*/ 565472 w 1427868"/>
              <a:gd name="connsiteY15" fmla="*/ 65005 h 645714"/>
              <a:gd name="connsiteX16" fmla="*/ 578473 w 1427868"/>
              <a:gd name="connsiteY16" fmla="*/ 69339 h 645714"/>
              <a:gd name="connsiteX17" fmla="*/ 608808 w 1427868"/>
              <a:gd name="connsiteY17" fmla="*/ 78006 h 645714"/>
              <a:gd name="connsiteX18" fmla="*/ 626143 w 1427868"/>
              <a:gd name="connsiteY18" fmla="*/ 82340 h 645714"/>
              <a:gd name="connsiteX19" fmla="*/ 647811 w 1427868"/>
              <a:gd name="connsiteY19" fmla="*/ 91007 h 645714"/>
              <a:gd name="connsiteX20" fmla="*/ 691148 w 1427868"/>
              <a:gd name="connsiteY20" fmla="*/ 99674 h 645714"/>
              <a:gd name="connsiteX21" fmla="*/ 756152 w 1427868"/>
              <a:gd name="connsiteY21" fmla="*/ 117009 h 645714"/>
              <a:gd name="connsiteX22" fmla="*/ 790822 w 1427868"/>
              <a:gd name="connsiteY22" fmla="*/ 125676 h 645714"/>
              <a:gd name="connsiteX23" fmla="*/ 829824 w 1427868"/>
              <a:gd name="connsiteY23" fmla="*/ 143011 h 645714"/>
              <a:gd name="connsiteX24" fmla="*/ 873161 w 1427868"/>
              <a:gd name="connsiteY24" fmla="*/ 151678 h 645714"/>
              <a:gd name="connsiteX25" fmla="*/ 890495 w 1427868"/>
              <a:gd name="connsiteY25" fmla="*/ 156012 h 645714"/>
              <a:gd name="connsiteX26" fmla="*/ 920831 w 1427868"/>
              <a:gd name="connsiteY26" fmla="*/ 160345 h 645714"/>
              <a:gd name="connsiteX27" fmla="*/ 977168 w 1427868"/>
              <a:gd name="connsiteY27" fmla="*/ 169013 h 645714"/>
              <a:gd name="connsiteX28" fmla="*/ 1059508 w 1427868"/>
              <a:gd name="connsiteY28" fmla="*/ 177680 h 645714"/>
              <a:gd name="connsiteX29" fmla="*/ 1094177 w 1427868"/>
              <a:gd name="connsiteY29" fmla="*/ 186347 h 645714"/>
              <a:gd name="connsiteX30" fmla="*/ 1107178 w 1427868"/>
              <a:gd name="connsiteY30" fmla="*/ 190681 h 645714"/>
              <a:gd name="connsiteX31" fmla="*/ 1128846 w 1427868"/>
              <a:gd name="connsiteY31" fmla="*/ 208016 h 645714"/>
              <a:gd name="connsiteX32" fmla="*/ 1137513 w 1427868"/>
              <a:gd name="connsiteY32" fmla="*/ 221016 h 645714"/>
              <a:gd name="connsiteX33" fmla="*/ 1146181 w 1427868"/>
              <a:gd name="connsiteY33" fmla="*/ 229684 h 645714"/>
              <a:gd name="connsiteX34" fmla="*/ 1159182 w 1427868"/>
              <a:gd name="connsiteY34" fmla="*/ 251352 h 645714"/>
              <a:gd name="connsiteX35" fmla="*/ 1163515 w 1427868"/>
              <a:gd name="connsiteY35" fmla="*/ 264353 h 645714"/>
              <a:gd name="connsiteX36" fmla="*/ 1189517 w 1427868"/>
              <a:gd name="connsiteY36" fmla="*/ 299022 h 645714"/>
              <a:gd name="connsiteX37" fmla="*/ 1211186 w 1427868"/>
              <a:gd name="connsiteY37" fmla="*/ 338025 h 645714"/>
              <a:gd name="connsiteX38" fmla="*/ 1224186 w 1427868"/>
              <a:gd name="connsiteY38" fmla="*/ 351026 h 645714"/>
              <a:gd name="connsiteX39" fmla="*/ 1241521 w 1427868"/>
              <a:gd name="connsiteY39" fmla="*/ 377028 h 645714"/>
              <a:gd name="connsiteX40" fmla="*/ 1250188 w 1427868"/>
              <a:gd name="connsiteY40" fmla="*/ 390029 h 645714"/>
              <a:gd name="connsiteX41" fmla="*/ 1258856 w 1427868"/>
              <a:gd name="connsiteY41" fmla="*/ 398696 h 645714"/>
              <a:gd name="connsiteX42" fmla="*/ 1271857 w 1427868"/>
              <a:gd name="connsiteY42" fmla="*/ 420364 h 645714"/>
              <a:gd name="connsiteX43" fmla="*/ 1276190 w 1427868"/>
              <a:gd name="connsiteY43" fmla="*/ 433365 h 645714"/>
              <a:gd name="connsiteX44" fmla="*/ 1284858 w 1427868"/>
              <a:gd name="connsiteY44" fmla="*/ 442033 h 645714"/>
              <a:gd name="connsiteX45" fmla="*/ 1297858 w 1427868"/>
              <a:gd name="connsiteY45" fmla="*/ 459367 h 645714"/>
              <a:gd name="connsiteX46" fmla="*/ 1328194 w 1427868"/>
              <a:gd name="connsiteY46" fmla="*/ 489703 h 645714"/>
              <a:gd name="connsiteX47" fmla="*/ 1341195 w 1427868"/>
              <a:gd name="connsiteY47" fmla="*/ 502704 h 645714"/>
              <a:gd name="connsiteX48" fmla="*/ 1358530 w 1427868"/>
              <a:gd name="connsiteY48" fmla="*/ 528706 h 645714"/>
              <a:gd name="connsiteX49" fmla="*/ 1371531 w 1427868"/>
              <a:gd name="connsiteY49" fmla="*/ 550374 h 645714"/>
              <a:gd name="connsiteX50" fmla="*/ 1388865 w 1427868"/>
              <a:gd name="connsiteY50" fmla="*/ 576376 h 645714"/>
              <a:gd name="connsiteX51" fmla="*/ 1397532 w 1427868"/>
              <a:gd name="connsiteY51" fmla="*/ 589377 h 645714"/>
              <a:gd name="connsiteX52" fmla="*/ 1423534 w 1427868"/>
              <a:gd name="connsiteY52" fmla="*/ 624046 h 645714"/>
              <a:gd name="connsiteX53" fmla="*/ 1427868 w 1427868"/>
              <a:gd name="connsiteY53" fmla="*/ 637047 h 645714"/>
              <a:gd name="connsiteX54" fmla="*/ 1414867 w 1427868"/>
              <a:gd name="connsiteY54" fmla="*/ 645714 h 645714"/>
              <a:gd name="connsiteX55" fmla="*/ 1388865 w 1427868"/>
              <a:gd name="connsiteY55" fmla="*/ 637047 h 645714"/>
              <a:gd name="connsiteX56" fmla="*/ 1380198 w 1427868"/>
              <a:gd name="connsiteY56" fmla="*/ 628379 h 645714"/>
              <a:gd name="connsiteX57" fmla="*/ 1358530 w 1427868"/>
              <a:gd name="connsiteY57" fmla="*/ 624046 h 645714"/>
              <a:gd name="connsiteX58" fmla="*/ 1341195 w 1427868"/>
              <a:gd name="connsiteY58" fmla="*/ 619712 h 645714"/>
              <a:gd name="connsiteX59" fmla="*/ 1328194 w 1427868"/>
              <a:gd name="connsiteY59" fmla="*/ 615379 h 645714"/>
              <a:gd name="connsiteX60" fmla="*/ 1310859 w 1427868"/>
              <a:gd name="connsiteY60" fmla="*/ 611045 h 645714"/>
              <a:gd name="connsiteX61" fmla="*/ 1284858 w 1427868"/>
              <a:gd name="connsiteY61" fmla="*/ 602378 h 645714"/>
              <a:gd name="connsiteX62" fmla="*/ 1250188 w 1427868"/>
              <a:gd name="connsiteY62" fmla="*/ 598044 h 645714"/>
              <a:gd name="connsiteX63" fmla="*/ 1219853 w 1427868"/>
              <a:gd name="connsiteY63" fmla="*/ 589377 h 645714"/>
              <a:gd name="connsiteX64" fmla="*/ 1193851 w 1427868"/>
              <a:gd name="connsiteY64" fmla="*/ 580709 h 645714"/>
              <a:gd name="connsiteX65" fmla="*/ 1180850 w 1427868"/>
              <a:gd name="connsiteY65" fmla="*/ 576376 h 645714"/>
              <a:gd name="connsiteX66" fmla="*/ 1150514 w 1427868"/>
              <a:gd name="connsiteY66" fmla="*/ 567708 h 645714"/>
              <a:gd name="connsiteX67" fmla="*/ 1115845 w 1427868"/>
              <a:gd name="connsiteY67" fmla="*/ 563375 h 645714"/>
              <a:gd name="connsiteX68" fmla="*/ 1098511 w 1427868"/>
              <a:gd name="connsiteY68" fmla="*/ 559041 h 645714"/>
              <a:gd name="connsiteX69" fmla="*/ 1085510 w 1427868"/>
              <a:gd name="connsiteY69" fmla="*/ 550374 h 645714"/>
              <a:gd name="connsiteX70" fmla="*/ 1059508 w 1427868"/>
              <a:gd name="connsiteY70" fmla="*/ 546040 h 645714"/>
              <a:gd name="connsiteX71" fmla="*/ 1042173 w 1427868"/>
              <a:gd name="connsiteY71" fmla="*/ 541707 h 645714"/>
              <a:gd name="connsiteX72" fmla="*/ 998837 w 1427868"/>
              <a:gd name="connsiteY72" fmla="*/ 524372 h 645714"/>
              <a:gd name="connsiteX73" fmla="*/ 985836 w 1427868"/>
              <a:gd name="connsiteY73" fmla="*/ 520038 h 645714"/>
              <a:gd name="connsiteX74" fmla="*/ 951167 w 1427868"/>
              <a:gd name="connsiteY74" fmla="*/ 502704 h 645714"/>
              <a:gd name="connsiteX75" fmla="*/ 912164 w 1427868"/>
              <a:gd name="connsiteY75" fmla="*/ 489703 h 645714"/>
              <a:gd name="connsiteX76" fmla="*/ 881828 w 1427868"/>
              <a:gd name="connsiteY76" fmla="*/ 481035 h 645714"/>
              <a:gd name="connsiteX77" fmla="*/ 868827 w 1427868"/>
              <a:gd name="connsiteY77" fmla="*/ 472368 h 645714"/>
              <a:gd name="connsiteX78" fmla="*/ 855826 w 1427868"/>
              <a:gd name="connsiteY78" fmla="*/ 468034 h 645714"/>
              <a:gd name="connsiteX79" fmla="*/ 812490 w 1427868"/>
              <a:gd name="connsiteY79" fmla="*/ 450700 h 645714"/>
              <a:gd name="connsiteX80" fmla="*/ 795155 w 1427868"/>
              <a:gd name="connsiteY80" fmla="*/ 442033 h 645714"/>
              <a:gd name="connsiteX81" fmla="*/ 756152 w 1427868"/>
              <a:gd name="connsiteY81" fmla="*/ 429032 h 645714"/>
              <a:gd name="connsiteX82" fmla="*/ 721483 w 1427868"/>
              <a:gd name="connsiteY82" fmla="*/ 416031 h 645714"/>
              <a:gd name="connsiteX83" fmla="*/ 682480 w 1427868"/>
              <a:gd name="connsiteY83" fmla="*/ 398696 h 645714"/>
              <a:gd name="connsiteX84" fmla="*/ 665146 w 1427868"/>
              <a:gd name="connsiteY84" fmla="*/ 390029 h 645714"/>
              <a:gd name="connsiteX85" fmla="*/ 639144 w 1427868"/>
              <a:gd name="connsiteY85" fmla="*/ 381361 h 645714"/>
              <a:gd name="connsiteX86" fmla="*/ 626143 w 1427868"/>
              <a:gd name="connsiteY86" fmla="*/ 372694 h 645714"/>
              <a:gd name="connsiteX87" fmla="*/ 604475 w 1427868"/>
              <a:gd name="connsiteY87" fmla="*/ 364027 h 645714"/>
              <a:gd name="connsiteX88" fmla="*/ 587140 w 1427868"/>
              <a:gd name="connsiteY88" fmla="*/ 351026 h 645714"/>
              <a:gd name="connsiteX89" fmla="*/ 574139 w 1427868"/>
              <a:gd name="connsiteY89" fmla="*/ 346692 h 645714"/>
              <a:gd name="connsiteX90" fmla="*/ 543804 w 1427868"/>
              <a:gd name="connsiteY90" fmla="*/ 329358 h 645714"/>
              <a:gd name="connsiteX91" fmla="*/ 530803 w 1427868"/>
              <a:gd name="connsiteY91" fmla="*/ 325024 h 645714"/>
              <a:gd name="connsiteX92" fmla="*/ 487466 w 1427868"/>
              <a:gd name="connsiteY92" fmla="*/ 303356 h 645714"/>
              <a:gd name="connsiteX93" fmla="*/ 465798 w 1427868"/>
              <a:gd name="connsiteY93" fmla="*/ 294689 h 645714"/>
              <a:gd name="connsiteX94" fmla="*/ 452797 w 1427868"/>
              <a:gd name="connsiteY94" fmla="*/ 286021 h 645714"/>
              <a:gd name="connsiteX95" fmla="*/ 431129 w 1427868"/>
              <a:gd name="connsiteY95" fmla="*/ 277354 h 645714"/>
              <a:gd name="connsiteX96" fmla="*/ 418128 w 1427868"/>
              <a:gd name="connsiteY96" fmla="*/ 268687 h 645714"/>
              <a:gd name="connsiteX97" fmla="*/ 387792 w 1427868"/>
              <a:gd name="connsiteY97" fmla="*/ 255686 h 645714"/>
              <a:gd name="connsiteX98" fmla="*/ 361790 w 1427868"/>
              <a:gd name="connsiteY98" fmla="*/ 242685 h 645714"/>
              <a:gd name="connsiteX99" fmla="*/ 344456 w 1427868"/>
              <a:gd name="connsiteY99" fmla="*/ 238351 h 645714"/>
              <a:gd name="connsiteX100" fmla="*/ 318454 w 1427868"/>
              <a:gd name="connsiteY100" fmla="*/ 229684 h 645714"/>
              <a:gd name="connsiteX101" fmla="*/ 318454 w 1427868"/>
              <a:gd name="connsiteY101" fmla="*/ 229684 h 645714"/>
              <a:gd name="connsiteX102" fmla="*/ 257783 w 1427868"/>
              <a:gd name="connsiteY102" fmla="*/ 208016 h 645714"/>
              <a:gd name="connsiteX103" fmla="*/ 244782 w 1427868"/>
              <a:gd name="connsiteY103" fmla="*/ 199348 h 645714"/>
              <a:gd name="connsiteX104" fmla="*/ 227447 w 1427868"/>
              <a:gd name="connsiteY104" fmla="*/ 195015 h 645714"/>
              <a:gd name="connsiteX105" fmla="*/ 192778 w 1427868"/>
              <a:gd name="connsiteY105" fmla="*/ 186347 h 645714"/>
              <a:gd name="connsiteX106" fmla="*/ 175443 w 1427868"/>
              <a:gd name="connsiteY106" fmla="*/ 177680 h 645714"/>
              <a:gd name="connsiteX107" fmla="*/ 162442 w 1427868"/>
              <a:gd name="connsiteY107" fmla="*/ 173346 h 645714"/>
              <a:gd name="connsiteX108" fmla="*/ 127773 w 1427868"/>
              <a:gd name="connsiteY108" fmla="*/ 156012 h 645714"/>
              <a:gd name="connsiteX109" fmla="*/ 114772 w 1427868"/>
              <a:gd name="connsiteY109" fmla="*/ 151678 h 645714"/>
              <a:gd name="connsiteX110" fmla="*/ 88770 w 1427868"/>
              <a:gd name="connsiteY110" fmla="*/ 134343 h 645714"/>
              <a:gd name="connsiteX111" fmla="*/ 75769 w 1427868"/>
              <a:gd name="connsiteY111" fmla="*/ 125676 h 645714"/>
              <a:gd name="connsiteX112" fmla="*/ 62768 w 1427868"/>
              <a:gd name="connsiteY112" fmla="*/ 117009 h 645714"/>
              <a:gd name="connsiteX113" fmla="*/ 41100 w 1427868"/>
              <a:gd name="connsiteY113" fmla="*/ 95341 h 645714"/>
              <a:gd name="connsiteX114" fmla="*/ 32433 w 1427868"/>
              <a:gd name="connsiteY114" fmla="*/ 86673 h 645714"/>
              <a:gd name="connsiteX115" fmla="*/ 15098 w 1427868"/>
              <a:gd name="connsiteY115" fmla="*/ 78006 h 645714"/>
              <a:gd name="connsiteX116" fmla="*/ 10765 w 1427868"/>
              <a:gd name="connsiteY116" fmla="*/ 52004 h 645714"/>
              <a:gd name="connsiteX117" fmla="*/ 23766 w 1427868"/>
              <a:gd name="connsiteY117" fmla="*/ 47670 h 645714"/>
              <a:gd name="connsiteX118" fmla="*/ 97438 w 1427868"/>
              <a:gd name="connsiteY118" fmla="*/ 52004 h 645714"/>
              <a:gd name="connsiteX119" fmla="*/ 158109 w 1427868"/>
              <a:gd name="connsiteY119" fmla="*/ 43337 h 64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27868" h="645714">
                <a:moveTo>
                  <a:pt x="158109" y="43337"/>
                </a:moveTo>
                <a:cubicBezTo>
                  <a:pt x="170388" y="42615"/>
                  <a:pt x="166542" y="47670"/>
                  <a:pt x="171110" y="47670"/>
                </a:cubicBezTo>
                <a:cubicBezTo>
                  <a:pt x="198966" y="47670"/>
                  <a:pt x="196218" y="40049"/>
                  <a:pt x="223113" y="34670"/>
                </a:cubicBezTo>
                <a:cubicBezTo>
                  <a:pt x="250622" y="29168"/>
                  <a:pt x="237636" y="32123"/>
                  <a:pt x="262116" y="26002"/>
                </a:cubicBezTo>
                <a:cubicBezTo>
                  <a:pt x="265005" y="23113"/>
                  <a:pt x="267129" y="19162"/>
                  <a:pt x="270784" y="17335"/>
                </a:cubicBezTo>
                <a:cubicBezTo>
                  <a:pt x="278956" y="13249"/>
                  <a:pt x="287923" y="10884"/>
                  <a:pt x="296786" y="8668"/>
                </a:cubicBezTo>
                <a:cubicBezTo>
                  <a:pt x="322644" y="2203"/>
                  <a:pt x="308245" y="5313"/>
                  <a:pt x="340122" y="0"/>
                </a:cubicBezTo>
                <a:cubicBezTo>
                  <a:pt x="345900" y="1445"/>
                  <a:pt x="351603" y="3236"/>
                  <a:pt x="357457" y="4334"/>
                </a:cubicBezTo>
                <a:cubicBezTo>
                  <a:pt x="362244" y="5232"/>
                  <a:pt x="415064" y="13319"/>
                  <a:pt x="431129" y="17335"/>
                </a:cubicBezTo>
                <a:cubicBezTo>
                  <a:pt x="435561" y="18443"/>
                  <a:pt x="439698" y="20561"/>
                  <a:pt x="444130" y="21669"/>
                </a:cubicBezTo>
                <a:cubicBezTo>
                  <a:pt x="451276" y="23455"/>
                  <a:pt x="458692" y="24064"/>
                  <a:pt x="465798" y="26002"/>
                </a:cubicBezTo>
                <a:cubicBezTo>
                  <a:pt x="474612" y="28406"/>
                  <a:pt x="483133" y="31781"/>
                  <a:pt x="491800" y="34670"/>
                </a:cubicBezTo>
                <a:cubicBezTo>
                  <a:pt x="496134" y="36115"/>
                  <a:pt x="500715" y="36960"/>
                  <a:pt x="504801" y="39003"/>
                </a:cubicBezTo>
                <a:cubicBezTo>
                  <a:pt x="510579" y="41892"/>
                  <a:pt x="516137" y="45271"/>
                  <a:pt x="522135" y="47670"/>
                </a:cubicBezTo>
                <a:cubicBezTo>
                  <a:pt x="530618" y="51063"/>
                  <a:pt x="539965" y="52252"/>
                  <a:pt x="548137" y="56338"/>
                </a:cubicBezTo>
                <a:cubicBezTo>
                  <a:pt x="553915" y="59227"/>
                  <a:pt x="559534" y="62460"/>
                  <a:pt x="565472" y="65005"/>
                </a:cubicBezTo>
                <a:cubicBezTo>
                  <a:pt x="569671" y="66804"/>
                  <a:pt x="574098" y="68026"/>
                  <a:pt x="578473" y="69339"/>
                </a:cubicBezTo>
                <a:cubicBezTo>
                  <a:pt x="588546" y="72361"/>
                  <a:pt x="598662" y="75239"/>
                  <a:pt x="608808" y="78006"/>
                </a:cubicBezTo>
                <a:cubicBezTo>
                  <a:pt x="614554" y="79573"/>
                  <a:pt x="620492" y="80456"/>
                  <a:pt x="626143" y="82340"/>
                </a:cubicBezTo>
                <a:cubicBezTo>
                  <a:pt x="633523" y="84800"/>
                  <a:pt x="640295" y="89003"/>
                  <a:pt x="647811" y="91007"/>
                </a:cubicBezTo>
                <a:cubicBezTo>
                  <a:pt x="662045" y="94803"/>
                  <a:pt x="676856" y="96101"/>
                  <a:pt x="691148" y="99674"/>
                </a:cubicBezTo>
                <a:cubicBezTo>
                  <a:pt x="790236" y="124448"/>
                  <a:pt x="666499" y="93103"/>
                  <a:pt x="756152" y="117009"/>
                </a:cubicBezTo>
                <a:cubicBezTo>
                  <a:pt x="767662" y="120078"/>
                  <a:pt x="790822" y="125676"/>
                  <a:pt x="790822" y="125676"/>
                </a:cubicBezTo>
                <a:cubicBezTo>
                  <a:pt x="805919" y="133225"/>
                  <a:pt x="813231" y="137480"/>
                  <a:pt x="829824" y="143011"/>
                </a:cubicBezTo>
                <a:cubicBezTo>
                  <a:pt x="844914" y="148041"/>
                  <a:pt x="857172" y="148480"/>
                  <a:pt x="873161" y="151678"/>
                </a:cubicBezTo>
                <a:cubicBezTo>
                  <a:pt x="879001" y="152846"/>
                  <a:pt x="884635" y="154947"/>
                  <a:pt x="890495" y="156012"/>
                </a:cubicBezTo>
                <a:cubicBezTo>
                  <a:pt x="900545" y="157839"/>
                  <a:pt x="910735" y="158792"/>
                  <a:pt x="920831" y="160345"/>
                </a:cubicBezTo>
                <a:cubicBezTo>
                  <a:pt x="940447" y="163363"/>
                  <a:pt x="957270" y="166919"/>
                  <a:pt x="977168" y="169013"/>
                </a:cubicBezTo>
                <a:cubicBezTo>
                  <a:pt x="1004914" y="171934"/>
                  <a:pt x="1032175" y="172213"/>
                  <a:pt x="1059508" y="177680"/>
                </a:cubicBezTo>
                <a:cubicBezTo>
                  <a:pt x="1071189" y="180016"/>
                  <a:pt x="1082876" y="182580"/>
                  <a:pt x="1094177" y="186347"/>
                </a:cubicBezTo>
                <a:cubicBezTo>
                  <a:pt x="1098511" y="187792"/>
                  <a:pt x="1103092" y="188638"/>
                  <a:pt x="1107178" y="190681"/>
                </a:cubicBezTo>
                <a:cubicBezTo>
                  <a:pt x="1114689" y="194437"/>
                  <a:pt x="1123470" y="201296"/>
                  <a:pt x="1128846" y="208016"/>
                </a:cubicBezTo>
                <a:cubicBezTo>
                  <a:pt x="1132099" y="212083"/>
                  <a:pt x="1134259" y="216949"/>
                  <a:pt x="1137513" y="221016"/>
                </a:cubicBezTo>
                <a:cubicBezTo>
                  <a:pt x="1140066" y="224207"/>
                  <a:pt x="1143292" y="226795"/>
                  <a:pt x="1146181" y="229684"/>
                </a:cubicBezTo>
                <a:cubicBezTo>
                  <a:pt x="1158455" y="266513"/>
                  <a:pt x="1141336" y="221609"/>
                  <a:pt x="1159182" y="251352"/>
                </a:cubicBezTo>
                <a:cubicBezTo>
                  <a:pt x="1161532" y="255269"/>
                  <a:pt x="1161165" y="260436"/>
                  <a:pt x="1163515" y="264353"/>
                </a:cubicBezTo>
                <a:cubicBezTo>
                  <a:pt x="1178920" y="290027"/>
                  <a:pt x="1171521" y="245039"/>
                  <a:pt x="1189517" y="299022"/>
                </a:cubicBezTo>
                <a:cubicBezTo>
                  <a:pt x="1194967" y="315371"/>
                  <a:pt x="1196284" y="323122"/>
                  <a:pt x="1211186" y="338025"/>
                </a:cubicBezTo>
                <a:cubicBezTo>
                  <a:pt x="1215519" y="342359"/>
                  <a:pt x="1220424" y="346188"/>
                  <a:pt x="1224186" y="351026"/>
                </a:cubicBezTo>
                <a:cubicBezTo>
                  <a:pt x="1230581" y="359249"/>
                  <a:pt x="1235743" y="368361"/>
                  <a:pt x="1241521" y="377028"/>
                </a:cubicBezTo>
                <a:cubicBezTo>
                  <a:pt x="1244410" y="381362"/>
                  <a:pt x="1246505" y="386346"/>
                  <a:pt x="1250188" y="390029"/>
                </a:cubicBezTo>
                <a:lnTo>
                  <a:pt x="1258856" y="398696"/>
                </a:lnTo>
                <a:cubicBezTo>
                  <a:pt x="1271130" y="435525"/>
                  <a:pt x="1254011" y="390621"/>
                  <a:pt x="1271857" y="420364"/>
                </a:cubicBezTo>
                <a:cubicBezTo>
                  <a:pt x="1274207" y="424281"/>
                  <a:pt x="1273840" y="429448"/>
                  <a:pt x="1276190" y="433365"/>
                </a:cubicBezTo>
                <a:cubicBezTo>
                  <a:pt x="1278292" y="436869"/>
                  <a:pt x="1282242" y="438894"/>
                  <a:pt x="1284858" y="442033"/>
                </a:cubicBezTo>
                <a:cubicBezTo>
                  <a:pt x="1289482" y="447581"/>
                  <a:pt x="1293102" y="453932"/>
                  <a:pt x="1297858" y="459367"/>
                </a:cubicBezTo>
                <a:lnTo>
                  <a:pt x="1328194" y="489703"/>
                </a:lnTo>
                <a:cubicBezTo>
                  <a:pt x="1332528" y="494037"/>
                  <a:pt x="1337795" y="497605"/>
                  <a:pt x="1341195" y="502704"/>
                </a:cubicBezTo>
                <a:lnTo>
                  <a:pt x="1358530" y="528706"/>
                </a:lnTo>
                <a:cubicBezTo>
                  <a:pt x="1366815" y="553566"/>
                  <a:pt x="1357253" y="531337"/>
                  <a:pt x="1371531" y="550374"/>
                </a:cubicBezTo>
                <a:cubicBezTo>
                  <a:pt x="1377781" y="558707"/>
                  <a:pt x="1383087" y="567709"/>
                  <a:pt x="1388865" y="576376"/>
                </a:cubicBezTo>
                <a:cubicBezTo>
                  <a:pt x="1391754" y="580710"/>
                  <a:pt x="1393849" y="585694"/>
                  <a:pt x="1397532" y="589377"/>
                </a:cubicBezTo>
                <a:cubicBezTo>
                  <a:pt x="1407801" y="599645"/>
                  <a:pt x="1418632" y="609341"/>
                  <a:pt x="1423534" y="624046"/>
                </a:cubicBezTo>
                <a:lnTo>
                  <a:pt x="1427868" y="637047"/>
                </a:lnTo>
                <a:cubicBezTo>
                  <a:pt x="1423534" y="639936"/>
                  <a:pt x="1420075" y="645714"/>
                  <a:pt x="1414867" y="645714"/>
                </a:cubicBezTo>
                <a:cubicBezTo>
                  <a:pt x="1405731" y="645714"/>
                  <a:pt x="1388865" y="637047"/>
                  <a:pt x="1388865" y="637047"/>
                </a:cubicBezTo>
                <a:cubicBezTo>
                  <a:pt x="1385976" y="634158"/>
                  <a:pt x="1383954" y="629989"/>
                  <a:pt x="1380198" y="628379"/>
                </a:cubicBezTo>
                <a:cubicBezTo>
                  <a:pt x="1373428" y="625477"/>
                  <a:pt x="1365720" y="625644"/>
                  <a:pt x="1358530" y="624046"/>
                </a:cubicBezTo>
                <a:cubicBezTo>
                  <a:pt x="1352716" y="622754"/>
                  <a:pt x="1346922" y="621348"/>
                  <a:pt x="1341195" y="619712"/>
                </a:cubicBezTo>
                <a:cubicBezTo>
                  <a:pt x="1336803" y="618457"/>
                  <a:pt x="1332586" y="616634"/>
                  <a:pt x="1328194" y="615379"/>
                </a:cubicBezTo>
                <a:cubicBezTo>
                  <a:pt x="1322467" y="613743"/>
                  <a:pt x="1316564" y="612757"/>
                  <a:pt x="1310859" y="611045"/>
                </a:cubicBezTo>
                <a:cubicBezTo>
                  <a:pt x="1302108" y="608420"/>
                  <a:pt x="1293923" y="603511"/>
                  <a:pt x="1284858" y="602378"/>
                </a:cubicBezTo>
                <a:lnTo>
                  <a:pt x="1250188" y="598044"/>
                </a:lnTo>
                <a:cubicBezTo>
                  <a:pt x="1206494" y="583478"/>
                  <a:pt x="1274269" y="605702"/>
                  <a:pt x="1219853" y="589377"/>
                </a:cubicBezTo>
                <a:cubicBezTo>
                  <a:pt x="1211102" y="586752"/>
                  <a:pt x="1202518" y="583598"/>
                  <a:pt x="1193851" y="580709"/>
                </a:cubicBezTo>
                <a:lnTo>
                  <a:pt x="1180850" y="576376"/>
                </a:lnTo>
                <a:cubicBezTo>
                  <a:pt x="1170544" y="572941"/>
                  <a:pt x="1161400" y="569522"/>
                  <a:pt x="1150514" y="567708"/>
                </a:cubicBezTo>
                <a:cubicBezTo>
                  <a:pt x="1139026" y="565793"/>
                  <a:pt x="1127401" y="564819"/>
                  <a:pt x="1115845" y="563375"/>
                </a:cubicBezTo>
                <a:cubicBezTo>
                  <a:pt x="1110067" y="561930"/>
                  <a:pt x="1103985" y="561387"/>
                  <a:pt x="1098511" y="559041"/>
                </a:cubicBezTo>
                <a:cubicBezTo>
                  <a:pt x="1093724" y="556989"/>
                  <a:pt x="1090451" y="552021"/>
                  <a:pt x="1085510" y="550374"/>
                </a:cubicBezTo>
                <a:cubicBezTo>
                  <a:pt x="1077174" y="547595"/>
                  <a:pt x="1068124" y="547763"/>
                  <a:pt x="1059508" y="546040"/>
                </a:cubicBezTo>
                <a:cubicBezTo>
                  <a:pt x="1053668" y="544872"/>
                  <a:pt x="1047782" y="543710"/>
                  <a:pt x="1042173" y="541707"/>
                </a:cubicBezTo>
                <a:cubicBezTo>
                  <a:pt x="1027521" y="536474"/>
                  <a:pt x="1013597" y="529292"/>
                  <a:pt x="998837" y="524372"/>
                </a:cubicBezTo>
                <a:cubicBezTo>
                  <a:pt x="994503" y="522927"/>
                  <a:pt x="989922" y="522081"/>
                  <a:pt x="985836" y="520038"/>
                </a:cubicBezTo>
                <a:cubicBezTo>
                  <a:pt x="948970" y="501605"/>
                  <a:pt x="1003648" y="521447"/>
                  <a:pt x="951167" y="502704"/>
                </a:cubicBezTo>
                <a:cubicBezTo>
                  <a:pt x="938261" y="498095"/>
                  <a:pt x="925459" y="493027"/>
                  <a:pt x="912164" y="489703"/>
                </a:cubicBezTo>
                <a:cubicBezTo>
                  <a:pt x="906608" y="488314"/>
                  <a:pt x="888046" y="484144"/>
                  <a:pt x="881828" y="481035"/>
                </a:cubicBezTo>
                <a:cubicBezTo>
                  <a:pt x="877170" y="478706"/>
                  <a:pt x="873485" y="474697"/>
                  <a:pt x="868827" y="472368"/>
                </a:cubicBezTo>
                <a:cubicBezTo>
                  <a:pt x="864741" y="470325"/>
                  <a:pt x="860090" y="469674"/>
                  <a:pt x="855826" y="468034"/>
                </a:cubicBezTo>
                <a:cubicBezTo>
                  <a:pt x="841305" y="462449"/>
                  <a:pt x="826406" y="457657"/>
                  <a:pt x="812490" y="450700"/>
                </a:cubicBezTo>
                <a:cubicBezTo>
                  <a:pt x="806712" y="447811"/>
                  <a:pt x="801185" y="444352"/>
                  <a:pt x="795155" y="442033"/>
                </a:cubicBezTo>
                <a:cubicBezTo>
                  <a:pt x="782364" y="437114"/>
                  <a:pt x="768409" y="435161"/>
                  <a:pt x="756152" y="429032"/>
                </a:cubicBezTo>
                <a:cubicBezTo>
                  <a:pt x="733491" y="417700"/>
                  <a:pt x="745085" y="421931"/>
                  <a:pt x="721483" y="416031"/>
                </a:cubicBezTo>
                <a:cubicBezTo>
                  <a:pt x="683244" y="390536"/>
                  <a:pt x="744359" y="429636"/>
                  <a:pt x="682480" y="398696"/>
                </a:cubicBezTo>
                <a:cubicBezTo>
                  <a:pt x="676702" y="395807"/>
                  <a:pt x="671144" y="392428"/>
                  <a:pt x="665146" y="390029"/>
                </a:cubicBezTo>
                <a:cubicBezTo>
                  <a:pt x="656663" y="386636"/>
                  <a:pt x="646746" y="386429"/>
                  <a:pt x="639144" y="381361"/>
                </a:cubicBezTo>
                <a:cubicBezTo>
                  <a:pt x="634810" y="378472"/>
                  <a:pt x="630802" y="375023"/>
                  <a:pt x="626143" y="372694"/>
                </a:cubicBezTo>
                <a:cubicBezTo>
                  <a:pt x="619185" y="369215"/>
                  <a:pt x="611275" y="367805"/>
                  <a:pt x="604475" y="364027"/>
                </a:cubicBezTo>
                <a:cubicBezTo>
                  <a:pt x="598161" y="360519"/>
                  <a:pt x="593411" y="354610"/>
                  <a:pt x="587140" y="351026"/>
                </a:cubicBezTo>
                <a:cubicBezTo>
                  <a:pt x="583174" y="348760"/>
                  <a:pt x="578225" y="348735"/>
                  <a:pt x="574139" y="346692"/>
                </a:cubicBezTo>
                <a:cubicBezTo>
                  <a:pt x="563722" y="341484"/>
                  <a:pt x="554221" y="334566"/>
                  <a:pt x="543804" y="329358"/>
                </a:cubicBezTo>
                <a:cubicBezTo>
                  <a:pt x="539718" y="327315"/>
                  <a:pt x="534951" y="326938"/>
                  <a:pt x="530803" y="325024"/>
                </a:cubicBezTo>
                <a:cubicBezTo>
                  <a:pt x="516139" y="318256"/>
                  <a:pt x="502462" y="309354"/>
                  <a:pt x="487466" y="303356"/>
                </a:cubicBezTo>
                <a:cubicBezTo>
                  <a:pt x="480243" y="300467"/>
                  <a:pt x="472756" y="298168"/>
                  <a:pt x="465798" y="294689"/>
                </a:cubicBezTo>
                <a:cubicBezTo>
                  <a:pt x="461139" y="292360"/>
                  <a:pt x="457456" y="288350"/>
                  <a:pt x="452797" y="286021"/>
                </a:cubicBezTo>
                <a:cubicBezTo>
                  <a:pt x="445839" y="282542"/>
                  <a:pt x="438087" y="280833"/>
                  <a:pt x="431129" y="277354"/>
                </a:cubicBezTo>
                <a:cubicBezTo>
                  <a:pt x="426470" y="275025"/>
                  <a:pt x="422650" y="271271"/>
                  <a:pt x="418128" y="268687"/>
                </a:cubicBezTo>
                <a:cubicBezTo>
                  <a:pt x="385074" y="249799"/>
                  <a:pt x="415148" y="267844"/>
                  <a:pt x="387792" y="255686"/>
                </a:cubicBezTo>
                <a:cubicBezTo>
                  <a:pt x="378937" y="251750"/>
                  <a:pt x="370787" y="246284"/>
                  <a:pt x="361790" y="242685"/>
                </a:cubicBezTo>
                <a:cubicBezTo>
                  <a:pt x="356260" y="240473"/>
                  <a:pt x="350161" y="240062"/>
                  <a:pt x="344456" y="238351"/>
                </a:cubicBezTo>
                <a:cubicBezTo>
                  <a:pt x="335705" y="235726"/>
                  <a:pt x="327121" y="232573"/>
                  <a:pt x="318454" y="229684"/>
                </a:cubicBezTo>
                <a:lnTo>
                  <a:pt x="318454" y="229684"/>
                </a:lnTo>
                <a:cubicBezTo>
                  <a:pt x="272720" y="209357"/>
                  <a:pt x="293402" y="215139"/>
                  <a:pt x="257783" y="208016"/>
                </a:cubicBezTo>
                <a:cubicBezTo>
                  <a:pt x="253449" y="205127"/>
                  <a:pt x="249569" y="201400"/>
                  <a:pt x="244782" y="199348"/>
                </a:cubicBezTo>
                <a:cubicBezTo>
                  <a:pt x="239307" y="197002"/>
                  <a:pt x="233174" y="196651"/>
                  <a:pt x="227447" y="195015"/>
                </a:cubicBezTo>
                <a:cubicBezTo>
                  <a:pt x="196340" y="186128"/>
                  <a:pt x="236853" y="195163"/>
                  <a:pt x="192778" y="186347"/>
                </a:cubicBezTo>
                <a:cubicBezTo>
                  <a:pt x="187000" y="183458"/>
                  <a:pt x="181381" y="180225"/>
                  <a:pt x="175443" y="177680"/>
                </a:cubicBezTo>
                <a:cubicBezTo>
                  <a:pt x="171244" y="175881"/>
                  <a:pt x="166601" y="175236"/>
                  <a:pt x="162442" y="173346"/>
                </a:cubicBezTo>
                <a:cubicBezTo>
                  <a:pt x="150680" y="168000"/>
                  <a:pt x="140030" y="160098"/>
                  <a:pt x="127773" y="156012"/>
                </a:cubicBezTo>
                <a:cubicBezTo>
                  <a:pt x="123439" y="154567"/>
                  <a:pt x="118765" y="153897"/>
                  <a:pt x="114772" y="151678"/>
                </a:cubicBezTo>
                <a:cubicBezTo>
                  <a:pt x="105666" y="146619"/>
                  <a:pt x="97437" y="140121"/>
                  <a:pt x="88770" y="134343"/>
                </a:cubicBezTo>
                <a:lnTo>
                  <a:pt x="75769" y="125676"/>
                </a:lnTo>
                <a:cubicBezTo>
                  <a:pt x="71435" y="122787"/>
                  <a:pt x="66451" y="120692"/>
                  <a:pt x="62768" y="117009"/>
                </a:cubicBezTo>
                <a:lnTo>
                  <a:pt x="41100" y="95341"/>
                </a:lnTo>
                <a:cubicBezTo>
                  <a:pt x="38211" y="92452"/>
                  <a:pt x="36088" y="88500"/>
                  <a:pt x="32433" y="86673"/>
                </a:cubicBezTo>
                <a:lnTo>
                  <a:pt x="15098" y="78006"/>
                </a:lnTo>
                <a:cubicBezTo>
                  <a:pt x="9352" y="69387"/>
                  <a:pt x="0" y="62769"/>
                  <a:pt x="10765" y="52004"/>
                </a:cubicBezTo>
                <a:cubicBezTo>
                  <a:pt x="13995" y="48774"/>
                  <a:pt x="19432" y="49115"/>
                  <a:pt x="23766" y="47670"/>
                </a:cubicBezTo>
                <a:cubicBezTo>
                  <a:pt x="48323" y="49115"/>
                  <a:pt x="72847" y="52651"/>
                  <a:pt x="97438" y="52004"/>
                </a:cubicBezTo>
                <a:cubicBezTo>
                  <a:pt x="127900" y="51202"/>
                  <a:pt x="145830" y="44059"/>
                  <a:pt x="158109" y="4333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033" name="Ink 9"/>
              <p14:cNvContentPartPr>
                <a14:cpLocks xmlns:a14="http://schemas.microsoft.com/office/drawing/2010/main" noRot="1" noChangeAspect="1" noEditPoints="1" noChangeArrowheads="1" noChangeShapeType="1"/>
              </p14:cNvContentPartPr>
              <p14:nvPr/>
            </p14:nvContentPartPr>
            <p14:xfrm>
              <a:off x="10580688" y="5694363"/>
              <a:ext cx="31750" cy="52387"/>
            </p14:xfrm>
          </p:contentPart>
        </mc:Choice>
        <mc:Fallback xmlns="">
          <p:pic>
            <p:nvPicPr>
              <p:cNvPr id="1033" name="Ink 9"/>
              <p:cNvPicPr>
                <a:picLocks noRot="1" noChangeAspect="1" noEditPoints="1" noChangeArrowheads="1" noChangeShapeType="1"/>
              </p:cNvPicPr>
              <p:nvPr/>
            </p:nvPicPr>
            <p:blipFill>
              <a:blip r:embed="rId4"/>
              <a:stretch>
                <a:fillRect/>
              </a:stretch>
            </p:blipFill>
            <p:spPr>
              <a:xfrm>
                <a:off x="10574119" y="5687904"/>
                <a:ext cx="44888" cy="65304"/>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par>
                                <p:cTn id="7" presetID="1" presetClass="entr" presetSubtype="0" fill="hold" grpId="1" nodeType="withEffect">
                                  <p:stCondLst>
                                    <p:cond delay="500"/>
                                  </p:stCondLst>
                                  <p:childTnLst>
                                    <p:set>
                                      <p:cBhvr>
                                        <p:cTn id="8"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par>
                                <p:cTn id="9" presetID="49" presetClass="path" presetSubtype="0" accel="50000" decel="50000" fill="hold" grpId="0" nodeType="withEffect">
                                  <p:stCondLst>
                                    <p:cond delay="800"/>
                                  </p:stCondLst>
                                  <p:childTnLst>
                                    <p:animMotion origin="layout" path="M 3.33333E-6 4.44444E-6 L 0.17621 0.33287 " pathEditMode="relative" rAng="0" ptsTypes="AA">
                                      <p:cBhvr>
                                        <p:cTn id="10" dur="2000" fill="hold"/>
                                        <p:tgtEl>
                                          <p:spTgt spid="63"/>
                                        </p:tgtEl>
                                        <p:attrNameLst>
                                          <p:attrName>ppt_x</p:attrName>
                                          <p:attrName>ppt_y</p:attrName>
                                        </p:attrNameLst>
                                      </p:cBhvr>
                                      <p:rCtr x="8800" y="166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21"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01367-1.jpg"/>
          <p:cNvPicPr>
            <a:picLocks noGrp="1" noChangeAspect="1"/>
          </p:cNvPicPr>
          <p:nvPr>
            <p:ph sz="half" idx="2"/>
          </p:nvPr>
        </p:nvPicPr>
        <p:blipFill>
          <a:blip r:embed="rId2"/>
          <a:stretch>
            <a:fillRect/>
          </a:stretch>
        </p:blipFill>
        <p:spPr>
          <a:xfrm>
            <a:off x="0" y="0"/>
            <a:ext cx="9144000" cy="6858000"/>
          </a:xfrm>
        </p:spPr>
      </p:pic>
      <p:sp>
        <p:nvSpPr>
          <p:cNvPr id="2" name="Title 1"/>
          <p:cNvSpPr>
            <a:spLocks noGrp="1"/>
          </p:cNvSpPr>
          <p:nvPr>
            <p:ph type="title"/>
          </p:nvPr>
        </p:nvSpPr>
        <p:spPr/>
        <p:txBody>
          <a:bodyPr/>
          <a:lstStyle/>
          <a:p>
            <a:r>
              <a:rPr lang="en-US" dirty="0" smtClean="0"/>
              <a:t>The ideal hoof wall</a:t>
            </a:r>
            <a:endParaRPr lang="en-US" dirty="0"/>
          </a:p>
        </p:txBody>
      </p:sp>
      <p:sp>
        <p:nvSpPr>
          <p:cNvPr id="3" name="Content Placeholder 2"/>
          <p:cNvSpPr>
            <a:spLocks noGrp="1"/>
          </p:cNvSpPr>
          <p:nvPr>
            <p:ph sz="half" idx="1"/>
          </p:nvPr>
        </p:nvSpPr>
        <p:spPr/>
        <p:txBody>
          <a:bodyPr/>
          <a:lstStyle/>
          <a:p>
            <a:r>
              <a:rPr lang="en-US" sz="1800" dirty="0" smtClean="0">
                <a:solidFill>
                  <a:schemeClr val="bg1"/>
                </a:solidFill>
              </a:rPr>
              <a:t>Thick at the toe, thinning slightly at the quarters, with a strong heel formed from the wall and bars.</a:t>
            </a:r>
          </a:p>
          <a:p>
            <a:r>
              <a:rPr lang="en-US" sz="1800" dirty="0" smtClean="0">
                <a:solidFill>
                  <a:schemeClr val="bg1"/>
                </a:solidFill>
              </a:rPr>
              <a:t>The slop or angle of the toe equal to that of the pastern bones.</a:t>
            </a:r>
          </a:p>
          <a:p>
            <a:r>
              <a:rPr lang="en-US" sz="1800" dirty="0" smtClean="0">
                <a:solidFill>
                  <a:schemeClr val="bg1"/>
                </a:solidFill>
              </a:rPr>
              <a:t>The slope of the toe and heel similar.</a:t>
            </a:r>
          </a:p>
          <a:p>
            <a:r>
              <a:rPr lang="en-US" sz="1800" dirty="0" smtClean="0">
                <a:solidFill>
                  <a:schemeClr val="bg1"/>
                </a:solidFill>
              </a:rPr>
              <a:t>Produced from the coronary band at a rate sufficient to replace that worn away by movement of the horse. </a:t>
            </a:r>
          </a:p>
          <a:p>
            <a:r>
              <a:rPr lang="en-US" sz="1800" dirty="0" smtClean="0">
                <a:solidFill>
                  <a:schemeClr val="bg1"/>
                </a:solidFill>
              </a:rPr>
              <a:t>Most horses hooves will measure between 3” – 4” from coronary band to ground at the toe.</a:t>
            </a:r>
          </a:p>
          <a:p>
            <a:endParaRPr lang="en-US" dirty="0"/>
          </a:p>
        </p:txBody>
      </p:sp>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Disease of the hoof wall-2.jpg"/>
          <p:cNvPicPr>
            <a:picLocks noChangeAspect="1"/>
          </p:cNvPicPr>
          <p:nvPr/>
        </p:nvPicPr>
        <p:blipFill>
          <a:blip r:embed="rId2"/>
          <a:stretch>
            <a:fillRect/>
          </a:stretch>
        </p:blipFill>
        <p:spPr>
          <a:xfrm>
            <a:off x="4057" y="0"/>
            <a:ext cx="9139943" cy="6858000"/>
          </a:xfrm>
          <a:prstGeom prst="rect">
            <a:avLst/>
          </a:prstGeom>
        </p:spPr>
      </p:pic>
      <p:cxnSp>
        <p:nvCxnSpPr>
          <p:cNvPr id="9" name="Straight Arrow Connector 8"/>
          <p:cNvCxnSpPr/>
          <p:nvPr/>
        </p:nvCxnSpPr>
        <p:spPr>
          <a:xfrm>
            <a:off x="3657600" y="1981200"/>
            <a:ext cx="2133600" cy="3048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447800"/>
            <a:ext cx="3810000" cy="1015663"/>
          </a:xfrm>
          <a:prstGeom prst="rect">
            <a:avLst/>
          </a:prstGeom>
          <a:noFill/>
        </p:spPr>
        <p:txBody>
          <a:bodyPr wrap="square" rtlCol="0">
            <a:spAutoFit/>
          </a:bodyPr>
          <a:lstStyle/>
          <a:p>
            <a:r>
              <a:rPr lang="en-US" sz="2000" b="1" dirty="0" smtClean="0"/>
              <a:t>Cracks may be due to, an unbalanced hoof, trauma, or infection.</a:t>
            </a:r>
          </a:p>
        </p:txBody>
      </p:sp>
      <p:sp>
        <p:nvSpPr>
          <p:cNvPr id="21" name="Rectangle 20"/>
          <p:cNvSpPr/>
          <p:nvPr/>
        </p:nvSpPr>
        <p:spPr>
          <a:xfrm>
            <a:off x="0" y="2667000"/>
            <a:ext cx="3733800" cy="646331"/>
          </a:xfrm>
          <a:prstGeom prst="rect">
            <a:avLst/>
          </a:prstGeom>
        </p:spPr>
        <p:txBody>
          <a:bodyPr wrap="square">
            <a:spAutoFit/>
          </a:bodyPr>
          <a:lstStyle/>
          <a:p>
            <a:pPr>
              <a:buFont typeface="Arial" pitchFamily="34" charset="0"/>
              <a:buChar char="•"/>
            </a:pPr>
            <a:r>
              <a:rPr lang="en-US" b="1" dirty="0" smtClean="0"/>
              <a:t>Flares or dishes, hoof too long,</a:t>
            </a:r>
          </a:p>
          <a:p>
            <a:pPr>
              <a:buFont typeface="Arial" pitchFamily="34" charset="0"/>
              <a:buChar char="•"/>
            </a:pPr>
            <a:r>
              <a:rPr lang="en-US" b="1" dirty="0" smtClean="0"/>
              <a:t> weak, or overloaded.</a:t>
            </a:r>
          </a:p>
        </p:txBody>
      </p:sp>
      <p:cxnSp>
        <p:nvCxnSpPr>
          <p:cNvPr id="24" name="Straight Arrow Connector 23"/>
          <p:cNvCxnSpPr/>
          <p:nvPr/>
        </p:nvCxnSpPr>
        <p:spPr>
          <a:xfrm>
            <a:off x="2743200" y="3124200"/>
            <a:ext cx="1447800" cy="2286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3733800"/>
            <a:ext cx="3200400" cy="923330"/>
          </a:xfrm>
          <a:prstGeom prst="rect">
            <a:avLst/>
          </a:prstGeom>
        </p:spPr>
        <p:txBody>
          <a:bodyPr wrap="square">
            <a:spAutoFit/>
          </a:bodyPr>
          <a:lstStyle/>
          <a:p>
            <a:r>
              <a:rPr lang="en-US" b="1" dirty="0" smtClean="0"/>
              <a:t>Separations, overloading, wall too long, poor shoe fitting.</a:t>
            </a:r>
            <a:endParaRPr lang="en-US" dirty="0"/>
          </a:p>
        </p:txBody>
      </p:sp>
      <p:cxnSp>
        <p:nvCxnSpPr>
          <p:cNvPr id="28" name="Straight Arrow Connector 27"/>
          <p:cNvCxnSpPr/>
          <p:nvPr/>
        </p:nvCxnSpPr>
        <p:spPr>
          <a:xfrm>
            <a:off x="2133600" y="4648200"/>
            <a:ext cx="1676400" cy="2286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33400" y="5486400"/>
            <a:ext cx="4572000" cy="646331"/>
          </a:xfrm>
          <a:prstGeom prst="rect">
            <a:avLst/>
          </a:prstGeom>
        </p:spPr>
        <p:txBody>
          <a:bodyPr>
            <a:spAutoFit/>
          </a:bodyPr>
          <a:lstStyle/>
          <a:p>
            <a:pPr>
              <a:buFont typeface="Arial" pitchFamily="34" charset="0"/>
              <a:buChar char="•"/>
            </a:pPr>
            <a:r>
              <a:rPr lang="en-US" b="1" dirty="0" smtClean="0"/>
              <a:t>Displacement, uneven loading of one area of the hoof.</a:t>
            </a:r>
          </a:p>
        </p:txBody>
      </p:sp>
      <p:cxnSp>
        <p:nvCxnSpPr>
          <p:cNvPr id="31" name="Straight Arrow Connector 30"/>
          <p:cNvCxnSpPr/>
          <p:nvPr/>
        </p:nvCxnSpPr>
        <p:spPr>
          <a:xfrm rot="5400000" flipH="1" flipV="1">
            <a:off x="4152900" y="2476500"/>
            <a:ext cx="3200400" cy="29718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715000" y="5410200"/>
            <a:ext cx="3142720" cy="369332"/>
          </a:xfrm>
          <a:prstGeom prst="rect">
            <a:avLst/>
          </a:prstGeom>
        </p:spPr>
        <p:txBody>
          <a:bodyPr wrap="none">
            <a:spAutoFit/>
          </a:bodyPr>
          <a:lstStyle/>
          <a:p>
            <a:r>
              <a:rPr lang="en-US" b="1" dirty="0" smtClean="0"/>
              <a:t>Scar tissue from old injury.</a:t>
            </a:r>
          </a:p>
        </p:txBody>
      </p:sp>
      <p:cxnSp>
        <p:nvCxnSpPr>
          <p:cNvPr id="35" name="Straight Arrow Connector 34"/>
          <p:cNvCxnSpPr/>
          <p:nvPr/>
        </p:nvCxnSpPr>
        <p:spPr>
          <a:xfrm rot="5400000" flipH="1" flipV="1">
            <a:off x="6400800" y="4114800"/>
            <a:ext cx="2133600" cy="3048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28800" y="0"/>
            <a:ext cx="5257800" cy="1077218"/>
          </a:xfrm>
          <a:prstGeom prst="rect">
            <a:avLst/>
          </a:prstGeom>
          <a:noFill/>
        </p:spPr>
        <p:txBody>
          <a:bodyPr wrap="square" rtlCol="0">
            <a:spAutoFit/>
          </a:bodyPr>
          <a:lstStyle/>
          <a:p>
            <a:r>
              <a:rPr lang="en-US" sz="3200" b="1" dirty="0" smtClean="0"/>
              <a:t>Do You Have A Hoof That Looks Like This</a:t>
            </a:r>
          </a:p>
        </p:txBody>
      </p:sp>
      <p:sp>
        <p:nvSpPr>
          <p:cNvPr id="15" name="Footer Placeholder 1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C0C0C0"/>
                                      </p:to>
                                    </p:animClr>
                                  </p:subTnLst>
                                </p:cTn>
                              </p:par>
                              <p:par>
                                <p:cTn id="7" presetID="1" presetClass="entr" presetSubtype="0" fill="hold"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C0C0C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subTnLst>
                                    <p:animClr clrSpc="rgb" dir="cw">
                                      <p:cBhvr override="childStyle">
                                        <p:cTn dur="1" fill="hold" display="0" masterRel="nextClick" afterEffect="1"/>
                                        <p:tgtEl>
                                          <p:spTgt spid="21"/>
                                        </p:tgtEl>
                                        <p:attrNameLst>
                                          <p:attrName>ppt_c</p:attrName>
                                        </p:attrNameLst>
                                      </p:cBhvr>
                                      <p:to>
                                        <a:srgbClr val="C0C0C0"/>
                                      </p:to>
                                    </p:animClr>
                                  </p:subTnLst>
                                </p:cTn>
                              </p:par>
                              <p:par>
                                <p:cTn id="13" presetID="1" presetClass="entr" presetSubtype="0" fill="hold" nodeType="withEffect">
                                  <p:stCondLst>
                                    <p:cond delay="1000"/>
                                  </p:stCondLst>
                                  <p:childTnLst>
                                    <p:set>
                                      <p:cBhvr>
                                        <p:cTn id="14" dur="1" fill="hold">
                                          <p:stCondLst>
                                            <p:cond delay="0"/>
                                          </p:stCondLst>
                                        </p:cTn>
                                        <p:tgtEl>
                                          <p:spTgt spid="24"/>
                                        </p:tgtEl>
                                        <p:attrNameLst>
                                          <p:attrName>style.visibility</p:attrName>
                                        </p:attrNameLst>
                                      </p:cBhvr>
                                      <p:to>
                                        <p:strVal val="visible"/>
                                      </p:to>
                                    </p:set>
                                  </p:childTnLst>
                                  <p:subTnLst>
                                    <p:animClr clrSpc="rgb" dir="cw">
                                      <p:cBhvr override="childStyle">
                                        <p:cTn dur="1" fill="hold" display="0" masterRel="nextClick" afterEffect="1"/>
                                        <p:tgtEl>
                                          <p:spTgt spid="24"/>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nimClr clrSpc="rgb" dir="cw">
                                      <p:cBhvr override="childStyle">
                                        <p:cTn dur="1" fill="hold" display="0" masterRel="nextClick" afterEffect="1"/>
                                        <p:tgtEl>
                                          <p:spTgt spid="27"/>
                                        </p:tgtEl>
                                        <p:attrNameLst>
                                          <p:attrName>ppt_c</p:attrName>
                                        </p:attrNameLst>
                                      </p:cBhvr>
                                      <p:to>
                                        <a:srgbClr val="C0C0C0"/>
                                      </p:to>
                                    </p:animClr>
                                  </p:subTnLst>
                                </p:cTn>
                              </p:par>
                              <p:par>
                                <p:cTn id="19" presetID="1" presetClass="entr" presetSubtype="0" fill="hold" nodeType="withEffect">
                                  <p:stCondLst>
                                    <p:cond delay="1000"/>
                                  </p:stCondLst>
                                  <p:childTnLst>
                                    <p:set>
                                      <p:cBhvr>
                                        <p:cTn id="20" dur="1" fill="hold">
                                          <p:stCondLst>
                                            <p:cond delay="0"/>
                                          </p:stCondLst>
                                        </p:cTn>
                                        <p:tgtEl>
                                          <p:spTgt spid="28"/>
                                        </p:tgtEl>
                                        <p:attrNameLst>
                                          <p:attrName>style.visibility</p:attrName>
                                        </p:attrNameLst>
                                      </p:cBhvr>
                                      <p:to>
                                        <p:strVal val="visible"/>
                                      </p:to>
                                    </p:set>
                                  </p:childTnLst>
                                  <p:subTnLst>
                                    <p:animClr clrSpc="rgb" dir="cw">
                                      <p:cBhvr override="childStyle">
                                        <p:cTn dur="1" fill="hold" display="0" masterRel="nextClick" afterEffect="1"/>
                                        <p:tgtEl>
                                          <p:spTgt spid="28"/>
                                        </p:tgtEl>
                                        <p:attrNameLst>
                                          <p:attrName>ppt_c</p:attrName>
                                        </p:attrNameLst>
                                      </p:cBhvr>
                                      <p:to>
                                        <a:srgbClr val="C0C0C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subTnLst>
                                    <p:animClr clrSpc="rgb" dir="cw">
                                      <p:cBhvr override="childStyle">
                                        <p:cTn dur="1" fill="hold" display="0" masterRel="nextClick" afterEffect="1"/>
                                        <p:tgtEl>
                                          <p:spTgt spid="30"/>
                                        </p:tgtEl>
                                        <p:attrNameLst>
                                          <p:attrName>ppt_c</p:attrName>
                                        </p:attrNameLst>
                                      </p:cBhvr>
                                      <p:to>
                                        <a:srgbClr val="C0C0C0"/>
                                      </p:to>
                                    </p:animClr>
                                  </p:sub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animClr clrSpc="rgb" dir="cw">
                                      <p:cBhvr override="childStyle">
                                        <p:cTn dur="1" fill="hold" display="0" masterRel="nextClick" afterEffect="1"/>
                                        <p:tgtEl>
                                          <p:spTgt spid="31"/>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nimClr clrSpc="rgb" dir="cw">
                                      <p:cBhvr override="childStyle">
                                        <p:cTn dur="1" fill="hold" display="0" masterRel="nextClick" afterEffect="1"/>
                                        <p:tgtEl>
                                          <p:spTgt spid="34"/>
                                        </p:tgtEl>
                                        <p:attrNameLst>
                                          <p:attrName>ppt_c</p:attrName>
                                        </p:attrNameLst>
                                      </p:cBhvr>
                                      <p:to>
                                        <a:srgbClr val="C0C0C0"/>
                                      </p:to>
                                    </p:animClr>
                                  </p:subTnLst>
                                </p:cTn>
                              </p:par>
                              <p:par>
                                <p:cTn id="31" presetID="1" presetClass="entr" presetSubtype="0" fill="hold" nodeType="withEffect">
                                  <p:stCondLst>
                                    <p:cond delay="1000"/>
                                  </p:stCondLst>
                                  <p:childTnLst>
                                    <p:set>
                                      <p:cBhvr>
                                        <p:cTn id="32" dur="1" fill="hold">
                                          <p:stCondLst>
                                            <p:cond delay="0"/>
                                          </p:stCondLst>
                                        </p:cTn>
                                        <p:tgtEl>
                                          <p:spTgt spid="35"/>
                                        </p:tgtEl>
                                        <p:attrNameLst>
                                          <p:attrName>style.visibility</p:attrName>
                                        </p:attrNameLst>
                                      </p:cBhvr>
                                      <p:to>
                                        <p:strVal val="visible"/>
                                      </p:to>
                                    </p:set>
                                  </p:childTnLst>
                                  <p:subTnLst>
                                    <p:animClr clrSpc="rgb" dir="cw">
                                      <p:cBhvr override="childStyle">
                                        <p:cTn dur="1" fill="hold" display="0" masterRel="nextClick" afterEffect="1"/>
                                        <p:tgtEl>
                                          <p:spTgt spid="35"/>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7" grpId="0"/>
      <p:bldP spid="30"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hoof wall too long</a:t>
            </a:r>
            <a:endParaRPr lang="en-US" dirty="0"/>
          </a:p>
        </p:txBody>
      </p:sp>
      <p:sp>
        <p:nvSpPr>
          <p:cNvPr id="3" name="Content Placeholder 2"/>
          <p:cNvSpPr>
            <a:spLocks noGrp="1"/>
          </p:cNvSpPr>
          <p:nvPr>
            <p:ph sz="half" idx="1"/>
          </p:nvPr>
        </p:nvSpPr>
        <p:spPr/>
        <p:txBody>
          <a:bodyPr/>
          <a:lstStyle/>
          <a:p>
            <a:r>
              <a:rPr lang="en-US" sz="2000" dirty="0" smtClean="0"/>
              <a:t>When the hoof wall is allowed to grow too long that may cause tearing of the attachment of bone to hoof. This creates an unstable hoof and allows bacteria and fungus to invade the inner regions of the hoof and sensitive tissue of the foot.</a:t>
            </a:r>
          </a:p>
          <a:p>
            <a:endParaRPr lang="en-US" sz="2000" dirty="0" smtClean="0"/>
          </a:p>
          <a:p>
            <a:r>
              <a:rPr lang="en-US" sz="2000" dirty="0" smtClean="0"/>
              <a:t>The ideal length for the toe, measured from coronary band to ground will range between 3” – 4” for most horses</a:t>
            </a:r>
          </a:p>
          <a:p>
            <a:pPr>
              <a:buNone/>
            </a:pPr>
            <a:endParaRPr lang="en-US" sz="2000" dirty="0"/>
          </a:p>
        </p:txBody>
      </p:sp>
      <p:pic>
        <p:nvPicPr>
          <p:cNvPr id="5" name="Content Placeholder 4" descr="DSC01194.JPG"/>
          <p:cNvPicPr>
            <a:picLocks noGrp="1" noChangeAspect="1"/>
          </p:cNvPicPr>
          <p:nvPr>
            <p:ph sz="half" idx="2"/>
          </p:nvPr>
        </p:nvPicPr>
        <p:blipFill>
          <a:blip r:embed="rId2" cstate="print"/>
          <a:stretch>
            <a:fillRect/>
          </a:stretch>
        </p:blipFill>
        <p:spPr>
          <a:xfrm>
            <a:off x="4648200" y="1676400"/>
            <a:ext cx="4038600" cy="3028950"/>
          </a:xfrm>
        </p:spPr>
      </p:pic>
      <p:cxnSp>
        <p:nvCxnSpPr>
          <p:cNvPr id="7" name="Straight Connector 6"/>
          <p:cNvCxnSpPr/>
          <p:nvPr/>
        </p:nvCxnSpPr>
        <p:spPr>
          <a:xfrm rot="5400000">
            <a:off x="6156960" y="3291840"/>
            <a:ext cx="381000" cy="3505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57800" y="3657600"/>
            <a:ext cx="1066800" cy="400110"/>
          </a:xfrm>
          <a:prstGeom prst="rect">
            <a:avLst/>
          </a:prstGeom>
          <a:noFill/>
        </p:spPr>
        <p:txBody>
          <a:bodyPr wrap="square" rtlCol="0">
            <a:spAutoFit/>
          </a:bodyPr>
          <a:lstStyle/>
          <a:p>
            <a:r>
              <a:rPr lang="en-US" sz="2000" b="1" dirty="0" smtClean="0">
                <a:solidFill>
                  <a:srgbClr val="66CCFF"/>
                </a:solidFill>
              </a:rPr>
              <a:t>3” – 4”</a:t>
            </a:r>
          </a:p>
        </p:txBody>
      </p:sp>
      <p:sp>
        <p:nvSpPr>
          <p:cNvPr id="8" name="Rectangle 7"/>
          <p:cNvSpPr/>
          <p:nvPr/>
        </p:nvSpPr>
        <p:spPr>
          <a:xfrm>
            <a:off x="4495800" y="4953000"/>
            <a:ext cx="4191000" cy="1015663"/>
          </a:xfrm>
          <a:prstGeom prst="rect">
            <a:avLst/>
          </a:prstGeom>
        </p:spPr>
        <p:txBody>
          <a:bodyPr wrap="square">
            <a:spAutoFit/>
          </a:bodyPr>
          <a:lstStyle/>
          <a:p>
            <a:pPr>
              <a:buFont typeface="Arial" pitchFamily="34" charset="0"/>
              <a:buChar char="•"/>
            </a:pPr>
            <a:r>
              <a:rPr lang="en-US" sz="2000" kern="0" dirty="0" smtClean="0">
                <a:solidFill>
                  <a:srgbClr val="000000"/>
                </a:solidFill>
                <a:latin typeface="Arial"/>
              </a:rPr>
              <a:t>If your horses hooves look like      this then the schedule is too long or the farrier needs help</a:t>
            </a:r>
            <a:endParaRPr lang="en-US" dirty="0"/>
          </a:p>
        </p:txBody>
      </p:sp>
      <p:sp>
        <p:nvSpPr>
          <p:cNvPr id="9" name="Footer Placeholder 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462.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200400" y="2286000"/>
            <a:ext cx="4953000" cy="1631216"/>
          </a:xfrm>
          <a:prstGeom prst="rect">
            <a:avLst/>
          </a:prstGeom>
          <a:solidFill>
            <a:schemeClr val="accent1">
              <a:alpha val="24000"/>
            </a:schemeClr>
          </a:solidFill>
        </p:spPr>
        <p:txBody>
          <a:bodyPr wrap="square" rtlCol="0">
            <a:spAutoFit/>
          </a:bodyPr>
          <a:lstStyle/>
          <a:p>
            <a:r>
              <a:rPr lang="en-US" sz="2000" b="1" dirty="0" smtClean="0">
                <a:solidFill>
                  <a:schemeClr val="bg1"/>
                </a:solidFill>
              </a:rPr>
              <a:t>Lack of appropriate angle and length of heel cause the frog and bulbs to be more prone to bruising. This is a conformational fault that can not be changed by trimming.</a:t>
            </a:r>
          </a:p>
        </p:txBody>
      </p:sp>
      <p:cxnSp>
        <p:nvCxnSpPr>
          <p:cNvPr id="5" name="Straight Arrow Connector 4"/>
          <p:cNvCxnSpPr>
            <a:stCxn id="3" idx="1"/>
          </p:cNvCxnSpPr>
          <p:nvPr/>
        </p:nvCxnSpPr>
        <p:spPr>
          <a:xfrm rot="10800000" flipV="1">
            <a:off x="838200" y="3101608"/>
            <a:ext cx="2362200" cy="147039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1" idx="1"/>
          </p:cNvCxnSpPr>
          <p:nvPr/>
        </p:nvCxnSpPr>
        <p:spPr>
          <a:xfrm rot="10800000">
            <a:off x="1295400" y="5334000"/>
            <a:ext cx="2362200" cy="27923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57600" y="5105400"/>
            <a:ext cx="5029200" cy="1015663"/>
          </a:xfrm>
          <a:prstGeom prst="rect">
            <a:avLst/>
          </a:prstGeom>
          <a:solidFill>
            <a:schemeClr val="accent1">
              <a:alpha val="24000"/>
            </a:schemeClr>
          </a:solidFill>
        </p:spPr>
        <p:txBody>
          <a:bodyPr wrap="square" rtlCol="0">
            <a:spAutoFit/>
          </a:bodyPr>
          <a:lstStyle/>
          <a:p>
            <a:r>
              <a:rPr lang="en-US" sz="2000" b="1" dirty="0" smtClean="0">
                <a:solidFill>
                  <a:schemeClr val="bg1"/>
                </a:solidFill>
              </a:rPr>
              <a:t>Notice the heel of the hoof is not touching the ground when the horse is barefoot</a:t>
            </a:r>
          </a:p>
        </p:txBody>
      </p:sp>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Affect of the toe being too long.</a:t>
            </a:r>
            <a:endParaRPr lang="en-US" dirty="0"/>
          </a:p>
        </p:txBody>
      </p:sp>
      <p:sp>
        <p:nvSpPr>
          <p:cNvPr id="3" name="Content Placeholder 2"/>
          <p:cNvSpPr>
            <a:spLocks noGrp="1"/>
          </p:cNvSpPr>
          <p:nvPr>
            <p:ph sz="half" idx="1"/>
          </p:nvPr>
        </p:nvSpPr>
        <p:spPr/>
        <p:txBody>
          <a:bodyPr/>
          <a:lstStyle/>
          <a:p>
            <a:r>
              <a:rPr lang="en-US" sz="2600" dirty="0" smtClean="0"/>
              <a:t>When the toe is allowed to grow too long just like our fingernail the hoof wall will start to break up. Since it is constantly carrying a load this shows up as vertical cracks.</a:t>
            </a:r>
          </a:p>
          <a:p>
            <a:r>
              <a:rPr lang="en-US" sz="2600" dirty="0" smtClean="0"/>
              <a:t>Cracks completely through the wall make the hoof is unstable.</a:t>
            </a:r>
            <a:endParaRPr lang="en-US" sz="2600" dirty="0"/>
          </a:p>
        </p:txBody>
      </p:sp>
      <p:pic>
        <p:nvPicPr>
          <p:cNvPr id="5" name="Content Placeholder 4" descr="Wall crack.JPG"/>
          <p:cNvPicPr>
            <a:picLocks noGrp="1" noChangeAspect="1"/>
          </p:cNvPicPr>
          <p:nvPr>
            <p:ph sz="half" idx="2"/>
          </p:nvPr>
        </p:nvPicPr>
        <p:blipFill>
          <a:blip r:embed="rId2" cstate="print"/>
          <a:stretch>
            <a:fillRect/>
          </a:stretch>
        </p:blipFill>
        <p:spPr>
          <a:xfrm>
            <a:off x="4648200" y="1524000"/>
            <a:ext cx="4038600" cy="4572000"/>
          </a:xfrm>
        </p:spPr>
      </p:pic>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Common Causes of Problems</a:t>
            </a:r>
            <a:br>
              <a:rPr lang="en-US" dirty="0" smtClean="0"/>
            </a:br>
            <a:r>
              <a:rPr lang="en-US" dirty="0" smtClean="0"/>
              <a:t>of the Hoof Wall</a:t>
            </a:r>
          </a:p>
        </p:txBody>
      </p:sp>
      <p:sp>
        <p:nvSpPr>
          <p:cNvPr id="18435" name="Content Placeholder 2"/>
          <p:cNvSpPr>
            <a:spLocks noGrp="1"/>
          </p:cNvSpPr>
          <p:nvPr>
            <p:ph idx="1"/>
          </p:nvPr>
        </p:nvSpPr>
        <p:spPr>
          <a:xfrm>
            <a:off x="304800" y="1905000"/>
            <a:ext cx="8229600" cy="4114800"/>
          </a:xfrm>
        </p:spPr>
        <p:txBody>
          <a:bodyPr numCol="2"/>
          <a:lstStyle/>
          <a:p>
            <a:pPr>
              <a:buFont typeface="+mj-lt"/>
              <a:buAutoNum type="arabicParenR"/>
            </a:pPr>
            <a:r>
              <a:rPr lang="en-US" sz="1500" dirty="0" smtClean="0"/>
              <a:t>The number one reason for problems here is a hoof wall allowed to grow too long, check the schedule.</a:t>
            </a:r>
          </a:p>
          <a:p>
            <a:pPr>
              <a:buFont typeface="+mj-lt"/>
              <a:buAutoNum type="arabicParenR"/>
            </a:pPr>
            <a:endParaRPr lang="en-US" sz="1500" dirty="0" smtClean="0"/>
          </a:p>
          <a:p>
            <a:pPr>
              <a:buFont typeface="+mj-lt"/>
              <a:buAutoNum type="arabicParenR"/>
            </a:pPr>
            <a:r>
              <a:rPr lang="en-US" sz="1500" dirty="0" smtClean="0"/>
              <a:t>A wall that has a higher than normal moisture content will be weak, how often do you bathe your horse, is the paddock always wet?</a:t>
            </a:r>
          </a:p>
          <a:p>
            <a:pPr>
              <a:buFont typeface="+mj-lt"/>
              <a:buAutoNum type="arabicParenR"/>
            </a:pPr>
            <a:endParaRPr lang="en-US" sz="1500" dirty="0" smtClean="0"/>
          </a:p>
          <a:p>
            <a:pPr>
              <a:buFont typeface="+mj-lt"/>
              <a:buAutoNum type="arabicParenR"/>
            </a:pPr>
            <a:r>
              <a:rPr lang="en-US" sz="1500" dirty="0" smtClean="0"/>
              <a:t>A wall that is not strong enough to carry the load placed on it will bend and detach, is dobbin too fat?</a:t>
            </a:r>
          </a:p>
          <a:p>
            <a:pPr>
              <a:buFont typeface="+mj-lt"/>
              <a:buAutoNum type="arabicParenR"/>
            </a:pPr>
            <a:endParaRPr lang="en-US" sz="1500" dirty="0" smtClean="0"/>
          </a:p>
          <a:p>
            <a:pPr>
              <a:buFont typeface="+mj-lt"/>
              <a:buAutoNum type="arabicParenR"/>
            </a:pPr>
            <a:r>
              <a:rPr lang="en-US" sz="1500" dirty="0" smtClean="0"/>
              <a:t>A hoof wall that has been distorted due to faulty conformation or trimming will be unevenly loaded, if the mare had it good chance the colt has.</a:t>
            </a:r>
            <a:r>
              <a:rPr lang="en-US" sz="1600" dirty="0" smtClean="0"/>
              <a:t> </a:t>
            </a:r>
          </a:p>
          <a:p>
            <a:pPr>
              <a:buFont typeface="+mj-lt"/>
              <a:buAutoNum type="arabicParenR"/>
            </a:pPr>
            <a:endParaRPr lang="en-US" sz="1600" dirty="0" smtClean="0"/>
          </a:p>
          <a:p>
            <a:pPr>
              <a:buFont typeface="Arial" pitchFamily="34" charset="0"/>
              <a:buChar char="•"/>
            </a:pPr>
            <a:r>
              <a:rPr lang="en-US" sz="1600" dirty="0" smtClean="0"/>
              <a:t>With a hoof wall too short a horse may be in some immediate discomfort, causing the sole to carry more weight than normal. This is usually a short term situation and can be easily remedied.</a:t>
            </a:r>
          </a:p>
          <a:p>
            <a:pPr>
              <a:buFont typeface="Arial" pitchFamily="34" charset="0"/>
              <a:buChar char="•"/>
            </a:pPr>
            <a:endParaRPr lang="en-US" sz="1600" dirty="0" smtClean="0"/>
          </a:p>
          <a:p>
            <a:pPr>
              <a:buFont typeface="Arial" pitchFamily="34" charset="0"/>
              <a:buChar char="•"/>
            </a:pPr>
            <a:r>
              <a:rPr lang="en-US" sz="1600" dirty="0" smtClean="0"/>
              <a:t>On the other hand a hoof wall left too long, especially on any horse with compromised conformation or being worked hard will be at increased risk of serious injury. </a:t>
            </a:r>
          </a:p>
          <a:p>
            <a:pPr>
              <a:buNone/>
            </a:pPr>
            <a:endParaRPr lang="en-US" dirty="0" smtClean="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The Healthy White Line</a:t>
            </a:r>
          </a:p>
        </p:txBody>
      </p:sp>
      <p:sp>
        <p:nvSpPr>
          <p:cNvPr id="19459" name="Content Placeholder 2"/>
          <p:cNvSpPr>
            <a:spLocks noGrp="1"/>
          </p:cNvSpPr>
          <p:nvPr>
            <p:ph idx="1"/>
          </p:nvPr>
        </p:nvSpPr>
        <p:spPr/>
        <p:txBody>
          <a:bodyPr/>
          <a:lstStyle/>
          <a:p>
            <a:r>
              <a:rPr lang="en-US" sz="2400" dirty="0" smtClean="0"/>
              <a:t>Forms the connection of wall to sole.</a:t>
            </a:r>
          </a:p>
          <a:p>
            <a:endParaRPr lang="en-US" sz="2400" dirty="0" smtClean="0"/>
          </a:p>
          <a:p>
            <a:r>
              <a:rPr lang="en-US" sz="2400" dirty="0" smtClean="0"/>
              <a:t>Similar composition to the frog and periople.</a:t>
            </a:r>
          </a:p>
          <a:p>
            <a:endParaRPr lang="en-US" sz="2400" dirty="0" smtClean="0"/>
          </a:p>
          <a:p>
            <a:r>
              <a:rPr lang="en-US" sz="2400" dirty="0" smtClean="0"/>
              <a:t>A healthy white line allows the sole to drop under load.</a:t>
            </a:r>
          </a:p>
          <a:p>
            <a:endParaRPr lang="en-US" sz="2400" dirty="0" smtClean="0"/>
          </a:p>
          <a:p>
            <a:r>
              <a:rPr lang="en-US" sz="2400" dirty="0" smtClean="0"/>
              <a:t>The pliable nature of the white line protects the sensitive tissue that covers the lower border of the coffin bone.</a:t>
            </a:r>
          </a:p>
          <a:p>
            <a:pPr>
              <a:buFontTx/>
              <a:buNone/>
            </a:pPr>
            <a:endParaRPr lang="en-US" dirty="0" smtClean="0"/>
          </a:p>
          <a:p>
            <a:endParaRPr lang="en-US" dirty="0" smtClean="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2000" cy="1143000"/>
          </a:xfrm>
        </p:spPr>
        <p:txBody>
          <a:bodyPr/>
          <a:lstStyle/>
          <a:p>
            <a:r>
              <a:rPr lang="en-US" dirty="0" smtClean="0"/>
              <a:t>Chapter 1</a:t>
            </a:r>
            <a:endParaRPr lang="en-US" dirty="0"/>
          </a:p>
        </p:txBody>
      </p:sp>
      <p:sp>
        <p:nvSpPr>
          <p:cNvPr id="3" name="Content Placeholder 2"/>
          <p:cNvSpPr>
            <a:spLocks noGrp="1"/>
          </p:cNvSpPr>
          <p:nvPr>
            <p:ph idx="1"/>
          </p:nvPr>
        </p:nvSpPr>
        <p:spPr>
          <a:xfrm>
            <a:off x="457200" y="1600200"/>
            <a:ext cx="5029200" cy="4525963"/>
          </a:xfrm>
        </p:spPr>
        <p:txBody>
          <a:bodyPr/>
          <a:lstStyle/>
          <a:p>
            <a:r>
              <a:rPr lang="en-US" dirty="0" smtClean="0"/>
              <a:t>What is good hoof care?</a:t>
            </a:r>
          </a:p>
          <a:p>
            <a:r>
              <a:rPr lang="en-US" dirty="0" smtClean="0"/>
              <a:t>Why is it necessary?</a:t>
            </a:r>
          </a:p>
          <a:p>
            <a:r>
              <a:rPr lang="en-US" dirty="0" smtClean="0"/>
              <a:t>Who should take care of the hooves?</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000" t="1111" r="46000" b="15556"/>
          <a:stretch/>
        </p:blipFill>
        <p:spPr>
          <a:xfrm>
            <a:off x="2789046" y="76200"/>
            <a:ext cx="6324600" cy="67818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Unhealthy White Line</a:t>
            </a:r>
          </a:p>
        </p:txBody>
      </p:sp>
      <p:sp>
        <p:nvSpPr>
          <p:cNvPr id="20483" name="Content Placeholder 2"/>
          <p:cNvSpPr>
            <a:spLocks noGrp="1"/>
          </p:cNvSpPr>
          <p:nvPr>
            <p:ph sz="half" idx="1"/>
          </p:nvPr>
        </p:nvSpPr>
        <p:spPr/>
        <p:txBody>
          <a:bodyPr/>
          <a:lstStyle/>
          <a:p>
            <a:r>
              <a:rPr lang="en-US" sz="2000" dirty="0" smtClean="0"/>
              <a:t>An unhealthy white line will be of a variable thickness.</a:t>
            </a:r>
          </a:p>
          <a:p>
            <a:r>
              <a:rPr lang="en-US" sz="2000" dirty="0" smtClean="0"/>
              <a:t>It may have black areas. </a:t>
            </a:r>
          </a:p>
          <a:p>
            <a:r>
              <a:rPr lang="en-US" sz="2000" dirty="0" smtClean="0"/>
              <a:t>The outer border may be of a crumbly texture, seedy toe or white line disease.</a:t>
            </a:r>
          </a:p>
          <a:p>
            <a:r>
              <a:rPr lang="en-US" sz="2000" dirty="0" smtClean="0"/>
              <a:t>It may have separations running at right angles to the wall, usually associated with a wall flare.</a:t>
            </a:r>
          </a:p>
          <a:p>
            <a:r>
              <a:rPr lang="en-US" sz="2000" dirty="0" smtClean="0"/>
              <a:t>Or it may have separations running parallel to the outer border of the wall, overloading.</a:t>
            </a:r>
          </a:p>
        </p:txBody>
      </p:sp>
      <p:pic>
        <p:nvPicPr>
          <p:cNvPr id="5" name="Content Placeholder 4" descr="DSC01458.JPG"/>
          <p:cNvPicPr>
            <a:picLocks noGrp="1" noChangeAspect="1"/>
          </p:cNvPicPr>
          <p:nvPr>
            <p:ph sz="half" idx="2"/>
          </p:nvPr>
        </p:nvPicPr>
        <p:blipFill>
          <a:blip r:embed="rId2" cstate="print"/>
          <a:stretch>
            <a:fillRect/>
          </a:stretch>
        </p:blipFill>
        <p:spPr>
          <a:xfrm>
            <a:off x="4648200" y="1752600"/>
            <a:ext cx="4038600" cy="4114800"/>
          </a:xfrm>
        </p:spPr>
      </p:pic>
      <p:cxnSp>
        <p:nvCxnSpPr>
          <p:cNvPr id="7" name="Straight Arrow Connector 6"/>
          <p:cNvCxnSpPr/>
          <p:nvPr/>
        </p:nvCxnSpPr>
        <p:spPr>
          <a:xfrm flipV="1">
            <a:off x="4038602" y="4114801"/>
            <a:ext cx="1600198" cy="114299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White Line Disease</a:t>
            </a:r>
            <a:endParaRPr lang="en-US" dirty="0"/>
          </a:p>
        </p:txBody>
      </p:sp>
      <p:pic>
        <p:nvPicPr>
          <p:cNvPr id="58371" name="Picture 3"/>
          <p:cNvPicPr>
            <a:picLocks noGrp="1" noChangeAspect="1" noChangeArrowheads="1"/>
          </p:cNvPicPr>
          <p:nvPr>
            <p:ph idx="1"/>
          </p:nvPr>
        </p:nvPicPr>
        <p:blipFill>
          <a:blip r:embed="rId2"/>
          <a:srcRect/>
          <a:stretch>
            <a:fillRect/>
          </a:stretch>
        </p:blipFill>
        <p:spPr bwMode="auto">
          <a:xfrm>
            <a:off x="4800600" y="1600201"/>
            <a:ext cx="4171950" cy="3128963"/>
          </a:xfrm>
          <a:prstGeom prst="rect">
            <a:avLst/>
          </a:prstGeom>
          <a:noFill/>
          <a:ln w="9525">
            <a:noFill/>
            <a:miter lim="800000"/>
            <a:headEnd/>
            <a:tailEnd/>
          </a:ln>
          <a:effectLst/>
        </p:spPr>
      </p:pic>
      <p:sp>
        <p:nvSpPr>
          <p:cNvPr id="4" name="TextBox 3"/>
          <p:cNvSpPr txBox="1"/>
          <p:nvPr/>
        </p:nvSpPr>
        <p:spPr>
          <a:xfrm>
            <a:off x="381000" y="1600201"/>
            <a:ext cx="4343400" cy="2554545"/>
          </a:xfrm>
          <a:prstGeom prst="rect">
            <a:avLst/>
          </a:prstGeom>
          <a:noFill/>
        </p:spPr>
        <p:txBody>
          <a:bodyPr wrap="square" rtlCol="0">
            <a:spAutoFit/>
          </a:bodyPr>
          <a:lstStyle/>
          <a:p>
            <a:r>
              <a:rPr lang="en-US" sz="2000" dirty="0" smtClean="0"/>
              <a:t>A combination of fungus and bacteria invade the inner region of the wall destroying the attachment of coffin bone to hoof. </a:t>
            </a:r>
          </a:p>
          <a:p>
            <a:r>
              <a:rPr lang="en-US" sz="2000" dirty="0" smtClean="0"/>
              <a:t>Usually this starts as a small area of separation on the ground surface.</a:t>
            </a:r>
          </a:p>
          <a:p>
            <a:r>
              <a:rPr lang="en-US" sz="2000" dirty="0" smtClean="0"/>
              <a:t>Can be an indicator of unbalanced hooves or neglect.</a:t>
            </a:r>
          </a:p>
        </p:txBody>
      </p:sp>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The Healthy Sole</a:t>
            </a:r>
          </a:p>
        </p:txBody>
      </p:sp>
      <p:sp>
        <p:nvSpPr>
          <p:cNvPr id="21507" name="Content Placeholder 2"/>
          <p:cNvSpPr>
            <a:spLocks noGrp="1"/>
          </p:cNvSpPr>
          <p:nvPr>
            <p:ph idx="1"/>
          </p:nvPr>
        </p:nvSpPr>
        <p:spPr>
          <a:xfrm>
            <a:off x="493035" y="1371600"/>
            <a:ext cx="8229600" cy="4525963"/>
          </a:xfrm>
        </p:spPr>
        <p:txBody>
          <a:bodyPr/>
          <a:lstStyle/>
          <a:p>
            <a:r>
              <a:rPr lang="en-US" sz="2400" dirty="0" smtClean="0"/>
              <a:t>Concave, an arch gives strength to the hoof.</a:t>
            </a:r>
          </a:p>
          <a:p>
            <a:r>
              <a:rPr lang="en-US" sz="2400" dirty="0" smtClean="0"/>
              <a:t>Thick,  the sole covers the bottom of the  coffin bone.</a:t>
            </a:r>
          </a:p>
          <a:p>
            <a:r>
              <a:rPr lang="en-US" sz="2400" dirty="0" smtClean="0"/>
              <a:t>Elevated towards the heels.</a:t>
            </a:r>
          </a:p>
          <a:p>
            <a:r>
              <a:rPr lang="en-US" sz="2400" dirty="0" smtClean="0"/>
              <a:t>Even thickness from toe to heel.</a:t>
            </a:r>
          </a:p>
          <a:p>
            <a:r>
              <a:rPr lang="en-US" sz="2400" dirty="0" smtClean="0"/>
              <a:t>Free from bruising.</a:t>
            </a:r>
          </a:p>
          <a:p>
            <a:r>
              <a:rPr lang="en-US" sz="2400" dirty="0" smtClean="0"/>
              <a:t>Have no punctures or splits.</a:t>
            </a:r>
          </a:p>
          <a:p>
            <a:r>
              <a:rPr lang="en-US" sz="2400" dirty="0" smtClean="0"/>
              <a:t>Sole is modified skin and sheds old material as new is generated below. This can be seen on most horses as a crumbly material that is often loosened with the hoof pick. This is a normal process.</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An Unhealthy Sole</a:t>
            </a:r>
          </a:p>
        </p:txBody>
      </p:sp>
      <p:sp>
        <p:nvSpPr>
          <p:cNvPr id="22531" name="Content Placeholder 2"/>
          <p:cNvSpPr>
            <a:spLocks noGrp="1"/>
          </p:cNvSpPr>
          <p:nvPr>
            <p:ph idx="1"/>
          </p:nvPr>
        </p:nvSpPr>
        <p:spPr/>
        <p:txBody>
          <a:bodyPr/>
          <a:lstStyle/>
          <a:p>
            <a:r>
              <a:rPr lang="en-US" sz="2400" dirty="0" smtClean="0"/>
              <a:t>Thin and flexible, not enough protection.</a:t>
            </a:r>
          </a:p>
          <a:p>
            <a:endParaRPr lang="en-US" sz="2400" dirty="0" smtClean="0"/>
          </a:p>
          <a:p>
            <a:r>
              <a:rPr lang="en-US" sz="2400" dirty="0" smtClean="0"/>
              <a:t>Flat, easily bruised.</a:t>
            </a:r>
          </a:p>
          <a:p>
            <a:endParaRPr lang="en-US" sz="2400" dirty="0" smtClean="0"/>
          </a:p>
          <a:p>
            <a:r>
              <a:rPr lang="en-US" sz="2400" dirty="0" smtClean="0"/>
              <a:t>Bruised, indicates damage to the underlying tissue.</a:t>
            </a:r>
          </a:p>
          <a:p>
            <a:endParaRPr lang="en-US" sz="2400" dirty="0" smtClean="0"/>
          </a:p>
          <a:p>
            <a:r>
              <a:rPr lang="en-US" sz="2400" dirty="0" smtClean="0"/>
              <a:t>Punctures or deep cuts, may cause infection (abscess) of the sensitive tissue underneath.</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0459.JPG"/>
          <p:cNvPicPr>
            <a:picLocks noGrp="1" noChangeAspect="1"/>
          </p:cNvPicPr>
          <p:nvPr>
            <p:ph idx="1"/>
          </p:nvPr>
        </p:nvPicPr>
        <p:blipFill>
          <a:blip r:embed="rId2" cstate="print"/>
          <a:stretch>
            <a:fillRect/>
          </a:stretch>
        </p:blipFill>
        <p:spPr>
          <a:xfrm>
            <a:off x="0" y="228600"/>
            <a:ext cx="9143999" cy="6629400"/>
          </a:xfrm>
        </p:spPr>
      </p:pic>
      <p:sp>
        <p:nvSpPr>
          <p:cNvPr id="5" name="TextBox 4"/>
          <p:cNvSpPr txBox="1"/>
          <p:nvPr/>
        </p:nvSpPr>
        <p:spPr>
          <a:xfrm>
            <a:off x="457200" y="685800"/>
            <a:ext cx="3886200" cy="1631216"/>
          </a:xfrm>
          <a:prstGeom prst="rect">
            <a:avLst/>
          </a:prstGeom>
          <a:solidFill>
            <a:schemeClr val="accent1">
              <a:alpha val="26000"/>
            </a:schemeClr>
          </a:solidFill>
        </p:spPr>
        <p:txBody>
          <a:bodyPr wrap="square" rtlCol="0">
            <a:spAutoFit/>
          </a:bodyPr>
          <a:lstStyle/>
          <a:p>
            <a:r>
              <a:rPr lang="en-US" sz="2000" b="1" dirty="0" smtClean="0">
                <a:solidFill>
                  <a:schemeClr val="bg1"/>
                </a:solidFill>
              </a:rPr>
              <a:t>When a hoof has a flat sole quite often the side of hoof will have more slope than normal. This is not a strong hoof.</a:t>
            </a:r>
          </a:p>
        </p:txBody>
      </p:sp>
      <p:cxnSp>
        <p:nvCxnSpPr>
          <p:cNvPr id="7" name="Straight Arrow Connector 6"/>
          <p:cNvCxnSpPr>
            <a:stCxn id="5" idx="2"/>
          </p:cNvCxnSpPr>
          <p:nvPr/>
        </p:nvCxnSpPr>
        <p:spPr>
          <a:xfrm rot="5400000">
            <a:off x="1749059" y="2853959"/>
            <a:ext cx="1188185" cy="11429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rot="16200000" flipH="1">
            <a:off x="4035059" y="682256"/>
            <a:ext cx="1340585" cy="461010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Flat thin Sole</a:t>
            </a:r>
            <a:endParaRPr lang="en-US" dirty="0"/>
          </a:p>
        </p:txBody>
      </p:sp>
      <p:pic>
        <p:nvPicPr>
          <p:cNvPr id="4" name="Content Placeholder 3" descr="Sole bruise copy copy.jpg"/>
          <p:cNvPicPr>
            <a:picLocks noGrp="1" noChangeAspect="1"/>
          </p:cNvPicPr>
          <p:nvPr>
            <p:ph idx="1"/>
          </p:nvPr>
        </p:nvPicPr>
        <p:blipFill>
          <a:blip r:embed="rId2"/>
          <a:stretch>
            <a:fillRect/>
          </a:stretch>
        </p:blipFill>
        <p:spPr>
          <a:xfrm>
            <a:off x="838200" y="1676400"/>
            <a:ext cx="4379492" cy="4525963"/>
          </a:xfrm>
        </p:spPr>
      </p:pic>
      <p:sp>
        <p:nvSpPr>
          <p:cNvPr id="5" name="TextBox 4"/>
          <p:cNvSpPr txBox="1"/>
          <p:nvPr/>
        </p:nvSpPr>
        <p:spPr>
          <a:xfrm>
            <a:off x="4876800" y="1676400"/>
            <a:ext cx="2438400" cy="4401205"/>
          </a:xfrm>
          <a:prstGeom prst="rect">
            <a:avLst/>
          </a:prstGeom>
          <a:solidFill>
            <a:schemeClr val="bg2">
              <a:alpha val="24000"/>
            </a:schemeClr>
          </a:solidFill>
        </p:spPr>
        <p:txBody>
          <a:bodyPr wrap="square" rtlCol="0">
            <a:spAutoFit/>
          </a:bodyPr>
          <a:lstStyle/>
          <a:p>
            <a:r>
              <a:rPr lang="en-US" sz="2000" b="1" dirty="0" smtClean="0"/>
              <a:t>A thin flat sole is usually associated with a weak hoof wall. The combination of weak wall and sole will make the horse more likely to suffer from bruising of the Sole, separation of the White Line and damage to the Hoof Wall</a:t>
            </a:r>
          </a:p>
        </p:txBody>
      </p:sp>
      <p:cxnSp>
        <p:nvCxnSpPr>
          <p:cNvPr id="7" name="Straight Arrow Connector 6"/>
          <p:cNvCxnSpPr>
            <a:stCxn id="5" idx="1"/>
          </p:cNvCxnSpPr>
          <p:nvPr/>
        </p:nvCxnSpPr>
        <p:spPr>
          <a:xfrm rot="10800000" flipV="1">
            <a:off x="1371600" y="3877002"/>
            <a:ext cx="3505200" cy="618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rot="10800000" flipV="1">
            <a:off x="2667000" y="3877002"/>
            <a:ext cx="2209800" cy="1228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Bruising of the Sole.</a:t>
            </a:r>
            <a:endParaRPr lang="en-US" dirty="0"/>
          </a:p>
        </p:txBody>
      </p:sp>
      <p:pic>
        <p:nvPicPr>
          <p:cNvPr id="4" name="Content Placeholder 3" descr="Foot bruise.jpg"/>
          <p:cNvPicPr>
            <a:picLocks noGrp="1" noChangeAspect="1"/>
          </p:cNvPicPr>
          <p:nvPr>
            <p:ph idx="1"/>
          </p:nvPr>
        </p:nvPicPr>
        <p:blipFill>
          <a:blip r:embed="rId2" cstate="print"/>
          <a:stretch>
            <a:fillRect/>
          </a:stretch>
        </p:blipFill>
        <p:spPr>
          <a:xfrm>
            <a:off x="5867400" y="1905000"/>
            <a:ext cx="2775924" cy="4525963"/>
          </a:xfrm>
        </p:spPr>
      </p:pic>
      <p:sp>
        <p:nvSpPr>
          <p:cNvPr id="5" name="TextBox 4"/>
          <p:cNvSpPr txBox="1"/>
          <p:nvPr/>
        </p:nvSpPr>
        <p:spPr>
          <a:xfrm>
            <a:off x="0" y="2362200"/>
            <a:ext cx="4495800" cy="2246769"/>
          </a:xfrm>
          <a:prstGeom prst="rect">
            <a:avLst/>
          </a:prstGeom>
          <a:noFill/>
        </p:spPr>
        <p:txBody>
          <a:bodyPr wrap="square" rtlCol="0">
            <a:spAutoFit/>
          </a:bodyPr>
          <a:lstStyle/>
          <a:p>
            <a:r>
              <a:rPr lang="en-US" sz="2000" b="1" dirty="0" smtClean="0"/>
              <a:t>Common sites of sole bruising are</a:t>
            </a:r>
          </a:p>
          <a:p>
            <a:endParaRPr lang="en-US" sz="2000" b="1" dirty="0" smtClean="0"/>
          </a:p>
          <a:p>
            <a:pPr>
              <a:buFont typeface="Arial" pitchFamily="34" charset="0"/>
              <a:buChar char="•"/>
            </a:pPr>
            <a:r>
              <a:rPr lang="en-US" sz="2000" b="1" dirty="0" smtClean="0"/>
              <a:t> in the toe region,</a:t>
            </a:r>
          </a:p>
          <a:p>
            <a:endParaRPr lang="en-US" sz="2000" b="1" dirty="0" smtClean="0"/>
          </a:p>
          <a:p>
            <a:pPr>
              <a:buFont typeface="Arial" pitchFamily="34" charset="0"/>
              <a:buChar char="•"/>
            </a:pPr>
            <a:r>
              <a:rPr lang="en-US" sz="2000" b="1" dirty="0" smtClean="0"/>
              <a:t> just in front of the tip of the frog</a:t>
            </a:r>
          </a:p>
          <a:p>
            <a:endParaRPr lang="en-US" sz="2000" b="1" dirty="0" smtClean="0"/>
          </a:p>
          <a:p>
            <a:pPr>
              <a:buFont typeface="Arial" pitchFamily="34" charset="0"/>
              <a:buChar char="•"/>
            </a:pPr>
            <a:r>
              <a:rPr lang="en-US" sz="2000" b="1" dirty="0" smtClean="0"/>
              <a:t> and in the corner of the heel.</a:t>
            </a:r>
          </a:p>
        </p:txBody>
      </p:sp>
      <p:cxnSp>
        <p:nvCxnSpPr>
          <p:cNvPr id="11" name="Straight Arrow Connector 10"/>
          <p:cNvCxnSpPr>
            <a:stCxn id="5" idx="3"/>
          </p:cNvCxnSpPr>
          <p:nvPr/>
        </p:nvCxnSpPr>
        <p:spPr>
          <a:xfrm flipV="1">
            <a:off x="4495800" y="2133602"/>
            <a:ext cx="2971800" cy="1351983"/>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p:cNvCxnSpPr>
          <p:nvPr/>
        </p:nvCxnSpPr>
        <p:spPr>
          <a:xfrm flipV="1">
            <a:off x="4495800" y="2514602"/>
            <a:ext cx="2895600" cy="970983"/>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a:off x="4495800" y="3485585"/>
            <a:ext cx="1676400" cy="324415"/>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The Healthy Frog</a:t>
            </a:r>
          </a:p>
        </p:txBody>
      </p:sp>
      <p:sp>
        <p:nvSpPr>
          <p:cNvPr id="23555" name="Content Placeholder 2"/>
          <p:cNvSpPr>
            <a:spLocks noGrp="1"/>
          </p:cNvSpPr>
          <p:nvPr>
            <p:ph idx="1"/>
          </p:nvPr>
        </p:nvSpPr>
        <p:spPr>
          <a:xfrm>
            <a:off x="533400" y="1219200"/>
            <a:ext cx="8229600" cy="4525963"/>
          </a:xfrm>
        </p:spPr>
        <p:txBody>
          <a:bodyPr/>
          <a:lstStyle/>
          <a:p>
            <a:r>
              <a:rPr lang="en-US" sz="2200" dirty="0" smtClean="0"/>
              <a:t>A healthy frog will be on the same plane as the heels.</a:t>
            </a:r>
          </a:p>
          <a:p>
            <a:endParaRPr lang="en-US" sz="2200" dirty="0" smtClean="0"/>
          </a:p>
          <a:p>
            <a:r>
              <a:rPr lang="en-US" sz="2200" dirty="0" smtClean="0"/>
              <a:t>Will be about one and one half times longer than wide.</a:t>
            </a:r>
          </a:p>
          <a:p>
            <a:endParaRPr lang="en-US" sz="2200" dirty="0" smtClean="0"/>
          </a:p>
          <a:p>
            <a:r>
              <a:rPr lang="en-US" sz="2200" dirty="0" smtClean="0"/>
              <a:t>The central cleft will have a slight depression.</a:t>
            </a:r>
          </a:p>
          <a:p>
            <a:endParaRPr lang="en-US" sz="2200" dirty="0" smtClean="0"/>
          </a:p>
          <a:p>
            <a:r>
              <a:rPr lang="en-US" sz="2200" dirty="0" smtClean="0"/>
              <a:t>A healthy frog will have a rubbery texture.</a:t>
            </a:r>
          </a:p>
          <a:p>
            <a:endParaRPr lang="en-US" sz="2200" dirty="0" smtClean="0"/>
          </a:p>
          <a:p>
            <a:r>
              <a:rPr lang="en-US" sz="2200" dirty="0" smtClean="0"/>
              <a:t>The frog will be wedge shaped on three planes.</a:t>
            </a:r>
          </a:p>
          <a:p>
            <a:endParaRPr lang="en-US" sz="2200" dirty="0" smtClean="0"/>
          </a:p>
          <a:p>
            <a:r>
              <a:rPr lang="en-US" sz="2200" dirty="0" smtClean="0"/>
              <a:t>Attached to the bars mid-way along each side.</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Frogs</a:t>
            </a:r>
            <a:endParaRPr lang="en-US" dirty="0"/>
          </a:p>
        </p:txBody>
      </p:sp>
      <p:pic>
        <p:nvPicPr>
          <p:cNvPr id="4" name="Content Placeholder 3" descr="Frog bridge.jpg"/>
          <p:cNvPicPr>
            <a:picLocks noGrp="1" noChangeAspect="1"/>
          </p:cNvPicPr>
          <p:nvPr>
            <p:ph idx="1"/>
          </p:nvPr>
        </p:nvPicPr>
        <p:blipFill>
          <a:blip r:embed="rId2" cstate="print"/>
          <a:stretch>
            <a:fillRect/>
          </a:stretch>
        </p:blipFill>
        <p:spPr>
          <a:xfrm>
            <a:off x="4537401" y="1415287"/>
            <a:ext cx="4343399" cy="4545417"/>
          </a:xfrm>
        </p:spPr>
      </p:pic>
      <p:sp>
        <p:nvSpPr>
          <p:cNvPr id="5" name="Oval 4"/>
          <p:cNvSpPr/>
          <p:nvPr/>
        </p:nvSpPr>
        <p:spPr>
          <a:xfrm>
            <a:off x="5562600" y="3276600"/>
            <a:ext cx="7620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086600" y="3352800"/>
            <a:ext cx="7620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Hoof.jpg"/>
          <p:cNvPicPr>
            <a:picLocks noChangeAspect="1"/>
          </p:cNvPicPr>
          <p:nvPr/>
        </p:nvPicPr>
        <p:blipFill>
          <a:blip r:embed="rId3" cstate="print"/>
          <a:stretch>
            <a:fillRect/>
          </a:stretch>
        </p:blipFill>
        <p:spPr>
          <a:xfrm>
            <a:off x="156086" y="1440095"/>
            <a:ext cx="4366343" cy="4495800"/>
          </a:xfrm>
          <a:prstGeom prst="rect">
            <a:avLst/>
          </a:prstGeom>
        </p:spPr>
      </p:pic>
      <p:sp>
        <p:nvSpPr>
          <p:cNvPr id="8" name="TextBox 7"/>
          <p:cNvSpPr txBox="1"/>
          <p:nvPr/>
        </p:nvSpPr>
        <p:spPr>
          <a:xfrm>
            <a:off x="5334000" y="2362200"/>
            <a:ext cx="3124200" cy="707886"/>
          </a:xfrm>
          <a:prstGeom prst="rect">
            <a:avLst/>
          </a:prstGeom>
          <a:noFill/>
        </p:spPr>
        <p:txBody>
          <a:bodyPr wrap="square" rtlCol="0">
            <a:spAutoFit/>
          </a:bodyPr>
          <a:lstStyle/>
          <a:p>
            <a:r>
              <a:rPr lang="en-US" sz="2000" b="1" dirty="0" smtClean="0">
                <a:solidFill>
                  <a:schemeClr val="accent1"/>
                </a:solidFill>
              </a:rPr>
              <a:t>Strong connection of frog to sole.</a:t>
            </a:r>
          </a:p>
        </p:txBody>
      </p:sp>
      <p:sp>
        <p:nvSpPr>
          <p:cNvPr id="9" name="Footer Placeholder 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Different frogs of healthy hooves.</a:t>
            </a:r>
            <a:endParaRPr lang="en-US" dirty="0"/>
          </a:p>
        </p:txBody>
      </p:sp>
      <p:sp>
        <p:nvSpPr>
          <p:cNvPr id="4" name="Text Placeholder 3"/>
          <p:cNvSpPr>
            <a:spLocks noGrp="1"/>
          </p:cNvSpPr>
          <p:nvPr>
            <p:ph type="body" idx="1"/>
          </p:nvPr>
        </p:nvSpPr>
        <p:spPr>
          <a:xfrm>
            <a:off x="381000" y="1371600"/>
            <a:ext cx="4040188" cy="868362"/>
          </a:xfrm>
        </p:spPr>
        <p:txBody>
          <a:bodyPr/>
          <a:lstStyle/>
          <a:p>
            <a:r>
              <a:rPr lang="en-US" dirty="0" smtClean="0"/>
              <a:t>A deep foot with a tall frog.</a:t>
            </a:r>
            <a:endParaRPr lang="en-US" dirty="0"/>
          </a:p>
        </p:txBody>
      </p:sp>
      <p:pic>
        <p:nvPicPr>
          <p:cNvPr id="8" name="Content Placeholder 7" descr="Frog heel plain 2.JPG"/>
          <p:cNvPicPr>
            <a:picLocks noGrp="1" noChangeAspect="1"/>
          </p:cNvPicPr>
          <p:nvPr>
            <p:ph sz="half" idx="2"/>
          </p:nvPr>
        </p:nvPicPr>
        <p:blipFill>
          <a:blip r:embed="rId2" cstate="print"/>
          <a:stretch>
            <a:fillRect/>
          </a:stretch>
        </p:blipFill>
        <p:spPr>
          <a:xfrm>
            <a:off x="457200" y="2635448"/>
            <a:ext cx="4040188" cy="3030141"/>
          </a:xfrm>
        </p:spPr>
      </p:pic>
      <p:sp>
        <p:nvSpPr>
          <p:cNvPr id="6" name="Text Placeholder 5"/>
          <p:cNvSpPr>
            <a:spLocks noGrp="1"/>
          </p:cNvSpPr>
          <p:nvPr>
            <p:ph type="body" sz="quarter" idx="3"/>
          </p:nvPr>
        </p:nvSpPr>
        <p:spPr>
          <a:xfrm>
            <a:off x="4645025" y="1535112"/>
            <a:ext cx="4041775" cy="1055687"/>
          </a:xfrm>
        </p:spPr>
        <p:txBody>
          <a:bodyPr/>
          <a:lstStyle/>
          <a:p>
            <a:r>
              <a:rPr lang="en-US" dirty="0" smtClean="0"/>
              <a:t>A shallow foot with a wide frog.</a:t>
            </a:r>
            <a:endParaRPr lang="en-US" dirty="0"/>
          </a:p>
        </p:txBody>
      </p:sp>
      <p:pic>
        <p:nvPicPr>
          <p:cNvPr id="9" name="Content Placeholder 8" descr="Frog heel plain.JPG"/>
          <p:cNvPicPr>
            <a:picLocks noGrp="1" noChangeAspect="1"/>
          </p:cNvPicPr>
          <p:nvPr>
            <p:ph sz="quarter" idx="4"/>
          </p:nvPr>
        </p:nvPicPr>
        <p:blipFill>
          <a:blip r:embed="rId3" cstate="print"/>
          <a:stretch>
            <a:fillRect/>
          </a:stretch>
        </p:blipFill>
        <p:spPr>
          <a:xfrm>
            <a:off x="4572000" y="2667000"/>
            <a:ext cx="4041775" cy="3031331"/>
          </a:xfrm>
        </p:spPr>
      </p:pic>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381000" y="457200"/>
            <a:ext cx="8382000" cy="5309146"/>
          </a:xfrm>
          <a:prstGeom prst="rect">
            <a:avLst/>
          </a:prstGeom>
          <a:noFill/>
          <a:ln w="9525">
            <a:noFill/>
            <a:miter lim="800000"/>
            <a:headEnd/>
            <a:tailEnd/>
          </a:ln>
        </p:spPr>
        <p:txBody>
          <a:bodyPr wrap="square">
            <a:spAutoFit/>
          </a:bodyPr>
          <a:lstStyle/>
          <a:p>
            <a:pPr>
              <a:spcBef>
                <a:spcPct val="50000"/>
              </a:spcBef>
            </a:pPr>
            <a:endParaRPr lang="en-US" sz="2400" dirty="0" smtClean="0"/>
          </a:p>
          <a:p>
            <a:pPr>
              <a:spcBef>
                <a:spcPct val="50000"/>
              </a:spcBef>
            </a:pPr>
            <a:r>
              <a:rPr lang="en-US" sz="2400" dirty="0" smtClean="0"/>
              <a:t>Since </a:t>
            </a:r>
            <a:r>
              <a:rPr lang="en-US" sz="2400" dirty="0"/>
              <a:t>people first starting using </a:t>
            </a:r>
            <a:r>
              <a:rPr lang="en-US" sz="2400" dirty="0" smtClean="0"/>
              <a:t>horses, </a:t>
            </a:r>
            <a:r>
              <a:rPr lang="en-US" sz="2400" dirty="0"/>
              <a:t>hoof care has been the responsibility of the horseman. The first book written on the subject about 2500 years ago. Between then and the present many ideas and methods have come and gone on what is best for the maintenance of a healthy hoof. </a:t>
            </a:r>
            <a:endParaRPr lang="en-US" sz="2400" dirty="0" smtClean="0"/>
          </a:p>
          <a:p>
            <a:pPr>
              <a:spcBef>
                <a:spcPct val="50000"/>
              </a:spcBef>
            </a:pPr>
            <a:r>
              <a:rPr lang="en-US" sz="2400" dirty="0" smtClean="0"/>
              <a:t>Today</a:t>
            </a:r>
            <a:r>
              <a:rPr lang="en-US" sz="2400" dirty="0"/>
              <a:t>, as with many other fields of study the Internet provides more information but not necessarily clarity to the issue at hand. Thankfully the horses hoof has not changed much over the past centuries and we can still use observations made earlier combined with modern methods to keep the horse as healthy and sound as possible</a:t>
            </a:r>
            <a:r>
              <a:rPr lang="en-US" dirty="0"/>
              <a:t>.</a:t>
            </a:r>
          </a:p>
          <a:p>
            <a:pPr>
              <a:spcBef>
                <a:spcPct val="50000"/>
              </a:spcBef>
            </a:pPr>
            <a:endParaRPr lang="en-US" dirty="0"/>
          </a:p>
        </p:txBody>
      </p:sp>
      <p:sp>
        <p:nvSpPr>
          <p:cNvPr id="3" name="Footer Placeholder 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The Unhealthy Frog</a:t>
            </a:r>
          </a:p>
        </p:txBody>
      </p:sp>
      <p:sp>
        <p:nvSpPr>
          <p:cNvPr id="24579" name="Content Placeholder 2"/>
          <p:cNvSpPr>
            <a:spLocks noGrp="1"/>
          </p:cNvSpPr>
          <p:nvPr>
            <p:ph idx="1"/>
          </p:nvPr>
        </p:nvSpPr>
        <p:spPr>
          <a:xfrm>
            <a:off x="457200" y="1295400"/>
            <a:ext cx="8229600" cy="4525963"/>
          </a:xfrm>
        </p:spPr>
        <p:txBody>
          <a:bodyPr/>
          <a:lstStyle/>
          <a:p>
            <a:r>
              <a:rPr lang="en-US" sz="2400" dirty="0" smtClean="0"/>
              <a:t>An unhealthy frog may have a deep central cleft. An indication of “Thrush”.</a:t>
            </a:r>
          </a:p>
          <a:p>
            <a:endParaRPr lang="en-US" sz="2400" dirty="0" smtClean="0"/>
          </a:p>
          <a:p>
            <a:r>
              <a:rPr lang="en-US" sz="2400" dirty="0" smtClean="0"/>
              <a:t>If the frog is long and narrow that can be associated with low heels, long toe.</a:t>
            </a:r>
          </a:p>
          <a:p>
            <a:endParaRPr lang="en-US" sz="2400" dirty="0" smtClean="0"/>
          </a:p>
          <a:p>
            <a:r>
              <a:rPr lang="en-US" sz="2400" dirty="0" smtClean="0"/>
              <a:t>A small frog may be an indicator of poor hoof function, heels too tall, or club foot.</a:t>
            </a:r>
          </a:p>
          <a:p>
            <a:endParaRPr lang="en-US" sz="2400" dirty="0" smtClean="0"/>
          </a:p>
          <a:p>
            <a:r>
              <a:rPr lang="en-US" sz="2400" dirty="0" smtClean="0"/>
              <a:t>An overly fat frog, protrudes beyond the plane of the heels may be a sign of a weak wall and sole.</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 unhealthy frog.</a:t>
            </a:r>
            <a:endParaRPr lang="en-US" dirty="0"/>
          </a:p>
        </p:txBody>
      </p:sp>
      <p:sp>
        <p:nvSpPr>
          <p:cNvPr id="6" name="Content Placeholder 5"/>
          <p:cNvSpPr>
            <a:spLocks noGrp="1"/>
          </p:cNvSpPr>
          <p:nvPr>
            <p:ph sz="half" idx="2"/>
          </p:nvPr>
        </p:nvSpPr>
        <p:spPr/>
        <p:txBody>
          <a:bodyPr/>
          <a:lstStyle/>
          <a:p>
            <a:r>
              <a:rPr lang="en-US" dirty="0" smtClean="0"/>
              <a:t>A frog in this condition will cause the hoof to be unstable and may cause internal tearing of sensitive tissue.</a:t>
            </a:r>
          </a:p>
          <a:p>
            <a:r>
              <a:rPr lang="en-US" dirty="0" smtClean="0"/>
              <a:t>Infection of the frog by “Thrush” will be a persistent problem.</a:t>
            </a:r>
            <a:endParaRPr lang="en-US" dirty="0"/>
          </a:p>
        </p:txBody>
      </p:sp>
      <p:pic>
        <p:nvPicPr>
          <p:cNvPr id="9" name="Content Placeholder 8" descr="DSC01443.JPG"/>
          <p:cNvPicPr>
            <a:picLocks noGrp="1" noChangeAspect="1"/>
          </p:cNvPicPr>
          <p:nvPr>
            <p:ph sz="half" idx="1"/>
          </p:nvPr>
        </p:nvPicPr>
        <p:blipFill>
          <a:blip r:embed="rId2" cstate="print"/>
          <a:stretch>
            <a:fillRect/>
          </a:stretch>
        </p:blipFill>
        <p:spPr>
          <a:xfrm>
            <a:off x="457200" y="1752601"/>
            <a:ext cx="4038600" cy="3246438"/>
          </a:xfrm>
        </p:spPr>
      </p:pic>
      <p:cxnSp>
        <p:nvCxnSpPr>
          <p:cNvPr id="8" name="Straight Arrow Connector 7"/>
          <p:cNvCxnSpPr>
            <a:stCxn id="6" idx="1"/>
          </p:cNvCxnSpPr>
          <p:nvPr/>
        </p:nvCxnSpPr>
        <p:spPr>
          <a:xfrm rot="10800000" flipV="1">
            <a:off x="2514600" y="3863182"/>
            <a:ext cx="2133600" cy="17541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Hoof Dressings and Hoof Quality</a:t>
            </a:r>
            <a:endParaRPr lang="en-US" dirty="0"/>
          </a:p>
        </p:txBody>
      </p:sp>
      <p:sp>
        <p:nvSpPr>
          <p:cNvPr id="4" name="Content Placeholder 3"/>
          <p:cNvSpPr>
            <a:spLocks noGrp="1"/>
          </p:cNvSpPr>
          <p:nvPr>
            <p:ph sz="half" idx="1"/>
          </p:nvPr>
        </p:nvSpPr>
        <p:spPr/>
        <p:txBody>
          <a:bodyPr/>
          <a:lstStyle/>
          <a:p>
            <a:r>
              <a:rPr lang="en-US" sz="1900" dirty="0" smtClean="0"/>
              <a:t>Few of the hoof dressing on the market have scientific studies to back up the claims made by the manufacturer. Some are harmful to the horse and can be dangerous to the horse owner. Many sold as moisturizers may cause the hoof to become waterlogged by disrupting the normal respiration process.  Good quality hoof is the product of a well balanced diet rather than the application of a cosmetic at best of hazardous chemical at worst.</a:t>
            </a:r>
            <a:endParaRPr lang="en-US" sz="1900" dirty="0"/>
          </a:p>
        </p:txBody>
      </p:sp>
      <p:pic>
        <p:nvPicPr>
          <p:cNvPr id="6" name="Content Placeholder 5" descr="DSC01583.JPG"/>
          <p:cNvPicPr>
            <a:picLocks noGrp="1" noChangeAspect="1"/>
          </p:cNvPicPr>
          <p:nvPr>
            <p:ph sz="half" idx="2"/>
          </p:nvPr>
        </p:nvPicPr>
        <p:blipFill>
          <a:blip r:embed="rId2" cstate="print"/>
          <a:stretch>
            <a:fillRect/>
          </a:stretch>
        </p:blipFill>
        <p:spPr>
          <a:xfrm>
            <a:off x="4724400" y="1676400"/>
            <a:ext cx="4038600" cy="3938319"/>
          </a:xfrm>
        </p:spPr>
      </p:pic>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45269"/>
            <a:ext cx="4343400" cy="1143000"/>
          </a:xfrm>
        </p:spPr>
        <p:txBody>
          <a:bodyPr/>
          <a:lstStyle/>
          <a:p>
            <a:r>
              <a:rPr lang="en-US" dirty="0" smtClean="0"/>
              <a:t>Chapter 3.</a:t>
            </a:r>
            <a:endParaRPr lang="en-US" dirty="0"/>
          </a:p>
        </p:txBody>
      </p:sp>
      <p:sp>
        <p:nvSpPr>
          <p:cNvPr id="6" name="Content Placeholder 5"/>
          <p:cNvSpPr>
            <a:spLocks noGrp="1"/>
          </p:cNvSpPr>
          <p:nvPr>
            <p:ph idx="1"/>
          </p:nvPr>
        </p:nvSpPr>
        <p:spPr>
          <a:xfrm>
            <a:off x="228600" y="1600201"/>
            <a:ext cx="4419600" cy="2743200"/>
          </a:xfrm>
        </p:spPr>
        <p:txBody>
          <a:bodyPr/>
          <a:lstStyle/>
          <a:p>
            <a:r>
              <a:rPr lang="en-US" dirty="0" smtClean="0"/>
              <a:t>Good farriery.</a:t>
            </a:r>
          </a:p>
          <a:p>
            <a:r>
              <a:rPr lang="en-US" dirty="0" smtClean="0"/>
              <a:t>Trimming goals.</a:t>
            </a:r>
          </a:p>
          <a:p>
            <a:r>
              <a:rPr lang="en-US" dirty="0" smtClean="0"/>
              <a:t>How to tell if your horse is well shod.</a:t>
            </a:r>
          </a:p>
          <a:p>
            <a:r>
              <a:rPr lang="en-US" dirty="0" smtClean="0"/>
              <a:t>What is needed to get the hooves trimmed properly.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45269"/>
            <a:ext cx="4373599" cy="6395038"/>
          </a:xfrm>
          <a:prstGeom prst="rect">
            <a:avLst/>
          </a:prstGeom>
        </p:spPr>
      </p:pic>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well shod hoof</a:t>
            </a:r>
            <a:endParaRPr lang="en-US" dirty="0"/>
          </a:p>
        </p:txBody>
      </p:sp>
      <p:pic>
        <p:nvPicPr>
          <p:cNvPr id="6" name="Content Placeholder 5" descr="DSC01885-1.jpg"/>
          <p:cNvPicPr>
            <a:picLocks noGrp="1" noChangeAspect="1"/>
          </p:cNvPicPr>
          <p:nvPr>
            <p:ph idx="1"/>
          </p:nvPr>
        </p:nvPicPr>
        <p:blipFill>
          <a:blip r:embed="rId2"/>
          <a:stretch>
            <a:fillRect/>
          </a:stretch>
        </p:blipFill>
        <p:spPr>
          <a:xfrm>
            <a:off x="1622561" y="1600200"/>
            <a:ext cx="5898877" cy="4525963"/>
          </a:xfrm>
        </p:spPr>
      </p:pic>
      <p:sp>
        <p:nvSpPr>
          <p:cNvPr id="7" name="TextBox 6"/>
          <p:cNvSpPr txBox="1"/>
          <p:nvPr/>
        </p:nvSpPr>
        <p:spPr>
          <a:xfrm>
            <a:off x="228600" y="1524000"/>
            <a:ext cx="1981200" cy="400110"/>
          </a:xfrm>
          <a:prstGeom prst="rect">
            <a:avLst/>
          </a:prstGeom>
          <a:noFill/>
        </p:spPr>
        <p:txBody>
          <a:bodyPr wrap="square" rtlCol="0">
            <a:spAutoFit/>
          </a:bodyPr>
          <a:lstStyle/>
          <a:p>
            <a:endParaRPr lang="en-US" sz="2000" b="1" dirty="0" smtClean="0">
              <a:solidFill>
                <a:srgbClr val="66CCFF"/>
              </a:solidFill>
            </a:endParaRPr>
          </a:p>
        </p:txBody>
      </p:sp>
      <p:sp>
        <p:nvSpPr>
          <p:cNvPr id="8" name="TextBox 7"/>
          <p:cNvSpPr txBox="1"/>
          <p:nvPr/>
        </p:nvSpPr>
        <p:spPr>
          <a:xfrm>
            <a:off x="304800" y="1600200"/>
            <a:ext cx="2590800" cy="1631216"/>
          </a:xfrm>
          <a:prstGeom prst="rect">
            <a:avLst/>
          </a:prstGeom>
          <a:solidFill>
            <a:schemeClr val="bg2">
              <a:alpha val="62000"/>
            </a:schemeClr>
          </a:solidFill>
        </p:spPr>
        <p:txBody>
          <a:bodyPr wrap="square" rtlCol="0">
            <a:spAutoFit/>
          </a:bodyPr>
          <a:lstStyle/>
          <a:p>
            <a:r>
              <a:rPr lang="en-US" sz="2000" b="1" dirty="0" smtClean="0">
                <a:solidFill>
                  <a:schemeClr val="tx2"/>
                </a:solidFill>
              </a:rPr>
              <a:t>Symmetrical shape to the shoe following and improving the outline of the hoof.</a:t>
            </a:r>
          </a:p>
        </p:txBody>
      </p:sp>
      <p:sp>
        <p:nvSpPr>
          <p:cNvPr id="9" name="TextBox 8"/>
          <p:cNvSpPr txBox="1"/>
          <p:nvPr/>
        </p:nvSpPr>
        <p:spPr>
          <a:xfrm>
            <a:off x="228600" y="4876800"/>
            <a:ext cx="2514600" cy="1323439"/>
          </a:xfrm>
          <a:prstGeom prst="rect">
            <a:avLst/>
          </a:prstGeom>
          <a:solidFill>
            <a:schemeClr val="bg2">
              <a:alpha val="59000"/>
            </a:schemeClr>
          </a:solidFill>
        </p:spPr>
        <p:txBody>
          <a:bodyPr wrap="square" rtlCol="0">
            <a:spAutoFit/>
          </a:bodyPr>
          <a:lstStyle/>
          <a:p>
            <a:r>
              <a:rPr lang="en-US" sz="2000" b="1" dirty="0" smtClean="0">
                <a:solidFill>
                  <a:schemeClr val="tx2"/>
                </a:solidFill>
              </a:rPr>
              <a:t>Increasing in width  behind the last nail. Extra length past the heel.</a:t>
            </a:r>
          </a:p>
        </p:txBody>
      </p:sp>
      <p:sp>
        <p:nvSpPr>
          <p:cNvPr id="10" name="TextBox 9"/>
          <p:cNvSpPr txBox="1"/>
          <p:nvPr/>
        </p:nvSpPr>
        <p:spPr>
          <a:xfrm>
            <a:off x="3276600" y="1295400"/>
            <a:ext cx="2743200" cy="2246769"/>
          </a:xfrm>
          <a:prstGeom prst="rect">
            <a:avLst/>
          </a:prstGeom>
          <a:solidFill>
            <a:schemeClr val="bg2">
              <a:alpha val="62000"/>
            </a:schemeClr>
          </a:solidFill>
        </p:spPr>
        <p:txBody>
          <a:bodyPr wrap="square" rtlCol="0">
            <a:spAutoFit/>
          </a:bodyPr>
          <a:lstStyle/>
          <a:p>
            <a:r>
              <a:rPr lang="en-US" sz="2000" b="1" dirty="0" smtClean="0">
                <a:solidFill>
                  <a:schemeClr val="tx2"/>
                </a:solidFill>
              </a:rPr>
              <a:t>Nail holes placed to suit the hoof with angle to allow nails to exit 1/3 of distance to hair line.</a:t>
            </a:r>
          </a:p>
          <a:p>
            <a:r>
              <a:rPr lang="en-US" sz="2000" b="1" dirty="0" smtClean="0">
                <a:solidFill>
                  <a:schemeClr val="tx2"/>
                </a:solidFill>
              </a:rPr>
              <a:t>As few nails as possible.</a:t>
            </a:r>
          </a:p>
        </p:txBody>
      </p:sp>
      <p:sp>
        <p:nvSpPr>
          <p:cNvPr id="11" name="TextBox 10"/>
          <p:cNvSpPr txBox="1"/>
          <p:nvPr/>
        </p:nvSpPr>
        <p:spPr>
          <a:xfrm>
            <a:off x="6858000" y="4419600"/>
            <a:ext cx="2514600" cy="1631216"/>
          </a:xfrm>
          <a:prstGeom prst="rect">
            <a:avLst/>
          </a:prstGeom>
          <a:solidFill>
            <a:schemeClr val="bg2">
              <a:alpha val="62000"/>
            </a:schemeClr>
          </a:solidFill>
        </p:spPr>
        <p:txBody>
          <a:bodyPr wrap="square" rtlCol="0">
            <a:spAutoFit/>
          </a:bodyPr>
          <a:lstStyle/>
          <a:p>
            <a:r>
              <a:rPr lang="en-US" sz="2000" b="1" dirty="0" smtClean="0">
                <a:solidFill>
                  <a:schemeClr val="tx2"/>
                </a:solidFill>
              </a:rPr>
              <a:t>If clips are used, to be appropriate for the application, strong and blend into the hoof wall</a:t>
            </a:r>
          </a:p>
        </p:txBody>
      </p:sp>
      <p:sp>
        <p:nvSpPr>
          <p:cNvPr id="12" name="TextBox 11"/>
          <p:cNvSpPr txBox="1"/>
          <p:nvPr/>
        </p:nvSpPr>
        <p:spPr>
          <a:xfrm>
            <a:off x="6248400" y="2514600"/>
            <a:ext cx="2895600" cy="1631216"/>
          </a:xfrm>
          <a:prstGeom prst="rect">
            <a:avLst/>
          </a:prstGeom>
          <a:solidFill>
            <a:schemeClr val="bg2">
              <a:alpha val="62000"/>
            </a:schemeClr>
          </a:solidFill>
        </p:spPr>
        <p:txBody>
          <a:bodyPr wrap="square" rtlCol="0">
            <a:spAutoFit/>
          </a:bodyPr>
          <a:lstStyle/>
          <a:p>
            <a:r>
              <a:rPr lang="en-US" sz="2000" b="1" dirty="0" smtClean="0">
                <a:solidFill>
                  <a:schemeClr val="tx2"/>
                </a:solidFill>
              </a:rPr>
              <a:t>Clinches smooth and strong, with minimal damage to the wall. About twice as long a wide.</a:t>
            </a:r>
          </a:p>
        </p:txBody>
      </p:sp>
      <p:sp>
        <p:nvSpPr>
          <p:cNvPr id="13" name="Footer Placeholder 1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farrier looks at the hoof</a:t>
            </a:r>
            <a:endParaRPr lang="en-US" dirty="0"/>
          </a:p>
        </p:txBody>
      </p:sp>
      <p:sp>
        <p:nvSpPr>
          <p:cNvPr id="3" name="Content Placeholder 2"/>
          <p:cNvSpPr>
            <a:spLocks noGrp="1"/>
          </p:cNvSpPr>
          <p:nvPr>
            <p:ph sz="half" idx="1"/>
          </p:nvPr>
        </p:nvSpPr>
        <p:spPr/>
        <p:txBody>
          <a:bodyPr/>
          <a:lstStyle/>
          <a:p>
            <a:r>
              <a:rPr lang="en-US" sz="2400" dirty="0" smtClean="0"/>
              <a:t>To evaluate the conformation of the hoof and leg the farrier will watch the horse move. And examine each hoof on three planes.</a:t>
            </a:r>
          </a:p>
          <a:p>
            <a:r>
              <a:rPr lang="en-US" sz="2400" dirty="0" smtClean="0"/>
              <a:t>From the front and back.</a:t>
            </a:r>
          </a:p>
          <a:p>
            <a:r>
              <a:rPr lang="en-US" sz="2400" dirty="0" smtClean="0"/>
              <a:t>From the side.</a:t>
            </a:r>
          </a:p>
          <a:p>
            <a:r>
              <a:rPr lang="en-US" sz="2400" dirty="0" smtClean="0"/>
              <a:t>From above and the ground surface.</a:t>
            </a:r>
            <a:endParaRPr lang="en-US" sz="2400" dirty="0"/>
          </a:p>
        </p:txBody>
      </p:sp>
      <p:pic>
        <p:nvPicPr>
          <p:cNvPr id="5" name="Content Placeholder 4" descr="DSC00976.JPG"/>
          <p:cNvPicPr>
            <a:picLocks noGrp="1" noChangeAspect="1"/>
          </p:cNvPicPr>
          <p:nvPr>
            <p:ph sz="half" idx="2"/>
          </p:nvPr>
        </p:nvPicPr>
        <p:blipFill>
          <a:blip r:embed="rId2" cstate="print"/>
          <a:stretch>
            <a:fillRect/>
          </a:stretch>
        </p:blipFill>
        <p:spPr>
          <a:xfrm>
            <a:off x="4648200" y="1524000"/>
            <a:ext cx="4038600" cy="3853656"/>
          </a:xfrm>
        </p:spPr>
      </p:pic>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Tools to measure the hoof</a:t>
            </a:r>
            <a:endParaRPr lang="en-US" dirty="0"/>
          </a:p>
        </p:txBody>
      </p:sp>
      <p:pic>
        <p:nvPicPr>
          <p:cNvPr id="12" name="Content Placeholder 11" descr="Hoof gauge..jpg"/>
          <p:cNvPicPr>
            <a:picLocks noGrp="1" noChangeAspect="1"/>
          </p:cNvPicPr>
          <p:nvPr>
            <p:ph sz="half" idx="1"/>
          </p:nvPr>
        </p:nvPicPr>
        <p:blipFill>
          <a:blip r:embed="rId2" cstate="print"/>
          <a:stretch>
            <a:fillRect/>
          </a:stretch>
        </p:blipFill>
        <p:spPr>
          <a:xfrm>
            <a:off x="457200" y="2362201"/>
            <a:ext cx="4038600" cy="3048000"/>
          </a:xfrm>
        </p:spPr>
      </p:pic>
      <p:pic>
        <p:nvPicPr>
          <p:cNvPr id="8" name="Content Placeholder 7" descr="Toe rule.jpg"/>
          <p:cNvPicPr>
            <a:picLocks noGrp="1" noChangeAspect="1"/>
          </p:cNvPicPr>
          <p:nvPr>
            <p:ph sz="half" idx="2"/>
          </p:nvPr>
        </p:nvPicPr>
        <p:blipFill>
          <a:blip r:embed="rId3" cstate="print"/>
          <a:stretch>
            <a:fillRect/>
          </a:stretch>
        </p:blipFill>
        <p:spPr>
          <a:xfrm>
            <a:off x="4648200" y="2376770"/>
            <a:ext cx="4038600" cy="2972822"/>
          </a:xfrm>
        </p:spPr>
      </p:pic>
      <p:sp>
        <p:nvSpPr>
          <p:cNvPr id="11" name="Rectangle 10"/>
          <p:cNvSpPr/>
          <p:nvPr/>
        </p:nvSpPr>
        <p:spPr>
          <a:xfrm>
            <a:off x="4681975" y="4564325"/>
            <a:ext cx="4191000" cy="1754326"/>
          </a:xfrm>
          <a:prstGeom prst="rect">
            <a:avLst/>
          </a:prstGeom>
          <a:gradFill>
            <a:gsLst>
              <a:gs pos="0">
                <a:schemeClr val="accent1">
                  <a:shade val="30000"/>
                  <a:satMod val="115000"/>
                  <a:alpha val="24000"/>
                </a:schemeClr>
              </a:gs>
              <a:gs pos="50000">
                <a:schemeClr val="accent1">
                  <a:shade val="67500"/>
                  <a:satMod val="115000"/>
                </a:schemeClr>
              </a:gs>
              <a:gs pos="100000">
                <a:schemeClr val="accent1">
                  <a:shade val="100000"/>
                  <a:satMod val="115000"/>
                </a:schemeClr>
              </a:gs>
            </a:gsLst>
            <a:lin ang="5400000" scaled="0"/>
          </a:gradFill>
        </p:spPr>
        <p:txBody>
          <a:bodyPr wrap="square">
            <a:spAutoFit/>
          </a:bodyPr>
          <a:lstStyle/>
          <a:p>
            <a:r>
              <a:rPr lang="en-US" b="1" dirty="0" smtClean="0"/>
              <a:t>To accurately trim and shoe a horse the farrier should check the hoof with a short ruler. This will allow more precise work and can become part of the record or file for that horse.</a:t>
            </a:r>
            <a:endParaRPr lang="en-US" b="1" dirty="0"/>
          </a:p>
        </p:txBody>
      </p:sp>
      <p:sp>
        <p:nvSpPr>
          <p:cNvPr id="13" name="TextBox 12"/>
          <p:cNvSpPr txBox="1"/>
          <p:nvPr/>
        </p:nvSpPr>
        <p:spPr>
          <a:xfrm>
            <a:off x="423425" y="1483024"/>
            <a:ext cx="4038600" cy="923330"/>
          </a:xfrm>
          <a:prstGeom prst="rect">
            <a:avLst/>
          </a:prstGeom>
          <a:gradFill flip="none" rotWithShape="1">
            <a:gsLst>
              <a:gs pos="0">
                <a:schemeClr val="bg2">
                  <a:alpha val="26000"/>
                </a:schemeClr>
              </a:gs>
              <a:gs pos="50000">
                <a:schemeClr val="accent1">
                  <a:shade val="67500"/>
                  <a:satMod val="115000"/>
                </a:schemeClr>
              </a:gs>
              <a:gs pos="100000">
                <a:schemeClr val="accent1">
                  <a:shade val="100000"/>
                  <a:satMod val="115000"/>
                </a:schemeClr>
              </a:gs>
            </a:gsLst>
            <a:lin ang="16200000" scaled="1"/>
            <a:tileRect/>
          </a:gradFill>
        </p:spPr>
        <p:txBody>
          <a:bodyPr wrap="square" rtlCol="0">
            <a:spAutoFit/>
          </a:bodyPr>
          <a:lstStyle/>
          <a:p>
            <a:r>
              <a:rPr lang="en-US" b="1" dirty="0" smtClean="0"/>
              <a:t>A hoof gauge will allow the farrier to keep a written record of the angles the hooves are trimmed to. </a:t>
            </a:r>
          </a:p>
        </p:txBody>
      </p:sp>
      <p:sp>
        <p:nvSpPr>
          <p:cNvPr id="9" name="Rectangle 8"/>
          <p:cNvSpPr/>
          <p:nvPr/>
        </p:nvSpPr>
        <p:spPr>
          <a:xfrm>
            <a:off x="1295400" y="4953000"/>
            <a:ext cx="3048000" cy="1200329"/>
          </a:xfrm>
          <a:prstGeom prst="rect">
            <a:avLst/>
          </a:prstGeom>
          <a:gradFill flip="none" rotWithShape="1">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tileRect/>
          </a:gradFill>
        </p:spPr>
        <p:txBody>
          <a:bodyPr wrap="square">
            <a:spAutoFit/>
          </a:bodyPr>
          <a:lstStyle/>
          <a:p>
            <a:r>
              <a:rPr lang="en-US" b="1" dirty="0" smtClean="0"/>
              <a:t> Using the gauge to trim to a predetermined angle may not be the best way to use this tool.</a:t>
            </a:r>
            <a:endParaRPr lang="en-US" b="1" dirty="0"/>
          </a:p>
        </p:txBody>
      </p:sp>
      <p:sp>
        <p:nvSpPr>
          <p:cNvPr id="10" name="Footer Placeholder 9"/>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trimming practice.</a:t>
            </a:r>
            <a:endParaRPr lang="en-US" dirty="0"/>
          </a:p>
        </p:txBody>
      </p:sp>
      <p:pic>
        <p:nvPicPr>
          <p:cNvPr id="5" name="Content Placeholder 4" descr="White line.jpg"/>
          <p:cNvPicPr>
            <a:picLocks noGrp="1" noChangeAspect="1"/>
          </p:cNvPicPr>
          <p:nvPr>
            <p:ph idx="1"/>
          </p:nvPr>
        </p:nvPicPr>
        <p:blipFill>
          <a:blip r:embed="rId2"/>
          <a:stretch>
            <a:fillRect/>
          </a:stretch>
        </p:blipFill>
        <p:spPr>
          <a:xfrm>
            <a:off x="1828800" y="1219200"/>
            <a:ext cx="4521257" cy="4906963"/>
          </a:xfrm>
        </p:spPr>
      </p:pic>
      <p:sp>
        <p:nvSpPr>
          <p:cNvPr id="7" name="Rectangle 6"/>
          <p:cNvSpPr/>
          <p:nvPr/>
        </p:nvSpPr>
        <p:spPr>
          <a:xfrm>
            <a:off x="457200" y="1752600"/>
            <a:ext cx="4572000" cy="646331"/>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Each of the parts of the hoof need attention.</a:t>
            </a:r>
          </a:p>
        </p:txBody>
      </p:sp>
      <p:sp>
        <p:nvSpPr>
          <p:cNvPr id="9" name="Rectangle 8"/>
          <p:cNvSpPr/>
          <p:nvPr/>
        </p:nvSpPr>
        <p:spPr>
          <a:xfrm>
            <a:off x="4572000" y="2743200"/>
            <a:ext cx="4572000" cy="923330"/>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While the wall is the part that needs most work all the other parts need to be kept  as healthy  as possible.</a:t>
            </a:r>
          </a:p>
        </p:txBody>
      </p:sp>
      <p:sp>
        <p:nvSpPr>
          <p:cNvPr id="11" name="Rectangle 10"/>
          <p:cNvSpPr/>
          <p:nvPr/>
        </p:nvSpPr>
        <p:spPr>
          <a:xfrm>
            <a:off x="4343400" y="5029200"/>
            <a:ext cx="4572000" cy="646331"/>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The goal of the farrier is to keep the horse as comfortable as possible.</a:t>
            </a:r>
            <a:endParaRPr lang="en-US" b="1" dirty="0"/>
          </a:p>
        </p:txBody>
      </p:sp>
      <p:sp>
        <p:nvSpPr>
          <p:cNvPr id="13" name="Footer Placeholder 1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 the frog.</a:t>
            </a:r>
            <a:endParaRPr lang="en-US" dirty="0"/>
          </a:p>
        </p:txBody>
      </p:sp>
      <p:pic>
        <p:nvPicPr>
          <p:cNvPr id="5" name="Content Placeholder 4" descr="DSC01349.JPG"/>
          <p:cNvPicPr>
            <a:picLocks noGrp="1" noChangeAspect="1"/>
          </p:cNvPicPr>
          <p:nvPr>
            <p:ph idx="1"/>
          </p:nvPr>
        </p:nvPicPr>
        <p:blipFill>
          <a:blip r:embed="rId2" cstate="print"/>
          <a:stretch>
            <a:fillRect/>
          </a:stretch>
        </p:blipFill>
        <p:spPr>
          <a:xfrm>
            <a:off x="2895600" y="1591104"/>
            <a:ext cx="6034617" cy="4525963"/>
          </a:xfrm>
        </p:spPr>
      </p:pic>
      <p:sp>
        <p:nvSpPr>
          <p:cNvPr id="7" name="Rectangle 6"/>
          <p:cNvSpPr/>
          <p:nvPr/>
        </p:nvSpPr>
        <p:spPr>
          <a:xfrm>
            <a:off x="287088" y="1219200"/>
            <a:ext cx="4572000" cy="1477328"/>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The starting point for every trimming should be the frog. Only enough material should be removed to allow dirt to be easily expelled from the hoof under normal activity.</a:t>
            </a:r>
          </a:p>
        </p:txBody>
      </p:sp>
      <p:sp>
        <p:nvSpPr>
          <p:cNvPr id="8" name="TextBox 7"/>
          <p:cNvSpPr txBox="1"/>
          <p:nvPr/>
        </p:nvSpPr>
        <p:spPr>
          <a:xfrm>
            <a:off x="287088" y="3854085"/>
            <a:ext cx="3352800" cy="224676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frog is an important shock absorber and aid to pump blood out of the foot and back up the leg. A healthy frog will also reduce the load on the hoof wall.</a:t>
            </a:r>
          </a:p>
        </p:txBody>
      </p:sp>
      <p:sp>
        <p:nvSpPr>
          <p:cNvPr id="10" name="Rectangle 9"/>
          <p:cNvSpPr/>
          <p:nvPr/>
        </p:nvSpPr>
        <p:spPr>
          <a:xfrm>
            <a:off x="5562600" y="2743200"/>
            <a:ext cx="3276600" cy="120032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a:spAutoFit/>
          </a:bodyPr>
          <a:lstStyle/>
          <a:p>
            <a:r>
              <a:rPr lang="en-US" b="1" dirty="0" smtClean="0"/>
              <a:t>Over trimming the frog can compromise the health of the hoof and can lead to bruising of the frog.</a:t>
            </a:r>
            <a:endParaRPr lang="en-US" b="1" dirty="0"/>
          </a:p>
        </p:txBody>
      </p:sp>
      <p:sp>
        <p:nvSpPr>
          <p:cNvPr id="12" name="Footer Placeholder 11"/>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 the Sole.</a:t>
            </a:r>
            <a:endParaRPr lang="en-US" dirty="0"/>
          </a:p>
        </p:txBody>
      </p:sp>
      <p:pic>
        <p:nvPicPr>
          <p:cNvPr id="4" name="Content Placeholder 3" descr="DSC01349.JPG"/>
          <p:cNvPicPr>
            <a:picLocks noGrp="1" noChangeAspect="1"/>
          </p:cNvPicPr>
          <p:nvPr>
            <p:ph idx="1"/>
          </p:nvPr>
        </p:nvPicPr>
        <p:blipFill>
          <a:blip r:embed="rId2" cstate="print"/>
          <a:stretch>
            <a:fillRect/>
          </a:stretch>
        </p:blipFill>
        <p:spPr>
          <a:xfrm>
            <a:off x="1554691" y="1600200"/>
            <a:ext cx="6034617" cy="4525963"/>
          </a:xfrm>
        </p:spPr>
      </p:pic>
      <p:sp>
        <p:nvSpPr>
          <p:cNvPr id="5" name="TextBox 4"/>
          <p:cNvSpPr txBox="1"/>
          <p:nvPr/>
        </p:nvSpPr>
        <p:spPr>
          <a:xfrm>
            <a:off x="762000" y="1371600"/>
            <a:ext cx="28956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sole will exfoliate just like our skin.</a:t>
            </a:r>
          </a:p>
        </p:txBody>
      </p:sp>
      <p:sp>
        <p:nvSpPr>
          <p:cNvPr id="6" name="TextBox 5"/>
          <p:cNvSpPr txBox="1"/>
          <p:nvPr/>
        </p:nvSpPr>
        <p:spPr>
          <a:xfrm>
            <a:off x="5791200" y="2133600"/>
            <a:ext cx="28194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sole should only be thinned enough to allow the wall to be trimmed  to the optimum length.</a:t>
            </a:r>
          </a:p>
        </p:txBody>
      </p:sp>
      <p:sp>
        <p:nvSpPr>
          <p:cNvPr id="7" name="TextBox 6"/>
          <p:cNvSpPr txBox="1"/>
          <p:nvPr/>
        </p:nvSpPr>
        <p:spPr>
          <a:xfrm>
            <a:off x="533400" y="4419600"/>
            <a:ext cx="32004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sole protects the sensitive foot within. Too thin a sole will lead to bruising.</a:t>
            </a:r>
          </a:p>
        </p:txBody>
      </p:sp>
      <p:sp>
        <p:nvSpPr>
          <p:cNvPr id="8" name="TextBox 7"/>
          <p:cNvSpPr txBox="1"/>
          <p:nvPr/>
        </p:nvSpPr>
        <p:spPr>
          <a:xfrm>
            <a:off x="5562600" y="4495800"/>
            <a:ext cx="2895600" cy="1015663"/>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sole can also carry some of the horse weight.</a:t>
            </a:r>
          </a:p>
        </p:txBody>
      </p:sp>
      <p:sp>
        <p:nvSpPr>
          <p:cNvPr id="9" name="Footer Placeholder 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140142"/>
          </a:xfrm>
          <a:prstGeom prst="rect">
            <a:avLst/>
          </a:prstGeom>
        </p:spPr>
        <p:txBody>
          <a:bodyPr wrap="square">
            <a:spAutoFit/>
          </a:bodyPr>
          <a:lstStyle/>
          <a:p>
            <a:pPr>
              <a:spcBef>
                <a:spcPct val="50000"/>
              </a:spcBef>
            </a:pPr>
            <a:endParaRPr lang="en-US" dirty="0" smtClean="0"/>
          </a:p>
          <a:p>
            <a:pPr>
              <a:spcBef>
                <a:spcPct val="50000"/>
              </a:spcBef>
            </a:pPr>
            <a:endParaRPr lang="en-US" dirty="0" smtClean="0"/>
          </a:p>
          <a:p>
            <a:pPr>
              <a:spcBef>
                <a:spcPct val="50000"/>
              </a:spcBef>
            </a:pPr>
            <a:r>
              <a:rPr lang="en-US" sz="2400" dirty="0" smtClean="0"/>
              <a:t>The horse evolved to live in a dry grassland environment and his hooves do best when they are kept in that condition. The reality is many horses live in less than ideal conditions. Lack of space, poor drainage, lack of exercise, less than ideal footing, inadequate hoof maintenance, and  breeding practices, all lead to health problems of the hoof and horse.</a:t>
            </a:r>
          </a:p>
          <a:p>
            <a:pPr>
              <a:spcBef>
                <a:spcPct val="50000"/>
              </a:spcBef>
            </a:pPr>
            <a:endParaRPr lang="en-US" sz="2400" dirty="0" smtClean="0"/>
          </a:p>
          <a:p>
            <a:pPr>
              <a:spcBef>
                <a:spcPct val="50000"/>
              </a:spcBef>
            </a:pPr>
            <a:r>
              <a:rPr lang="en-US" sz="2400" dirty="0" smtClean="0"/>
              <a:t>Attention to all of the above will lead to a happier, healthier horse. No matter what the breed of horse or discipline of the horse person there are a variety of hoof problems common to all. If you are having a problem with the hooves of your horse one of the best resources will be an experienced hoof care professional. </a:t>
            </a:r>
            <a:endParaRPr lang="en-US" sz="2400" dirty="0"/>
          </a:p>
        </p:txBody>
      </p:sp>
      <p:sp>
        <p:nvSpPr>
          <p:cNvPr id="3" name="Footer Placeholder 2"/>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 the hoof wall.</a:t>
            </a:r>
            <a:endParaRPr lang="en-US" dirty="0"/>
          </a:p>
        </p:txBody>
      </p:sp>
      <p:pic>
        <p:nvPicPr>
          <p:cNvPr id="4" name="Content Placeholder 3" descr="DSC01348.JPG"/>
          <p:cNvPicPr>
            <a:picLocks noGrp="1" noChangeAspect="1"/>
          </p:cNvPicPr>
          <p:nvPr>
            <p:ph idx="1"/>
          </p:nvPr>
        </p:nvPicPr>
        <p:blipFill>
          <a:blip r:embed="rId2" cstate="print"/>
          <a:stretch>
            <a:fillRect/>
          </a:stretch>
        </p:blipFill>
        <p:spPr>
          <a:xfrm>
            <a:off x="1752600" y="1306354"/>
            <a:ext cx="6034617" cy="4525963"/>
          </a:xfrm>
        </p:spPr>
      </p:pic>
      <p:sp>
        <p:nvSpPr>
          <p:cNvPr id="5" name="TextBox 4"/>
          <p:cNvSpPr txBox="1"/>
          <p:nvPr/>
        </p:nvSpPr>
        <p:spPr>
          <a:xfrm>
            <a:off x="762000" y="1371600"/>
            <a:ext cx="28956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wall is the primary weight bearing structure of the hoof.</a:t>
            </a:r>
          </a:p>
        </p:txBody>
      </p:sp>
      <p:sp>
        <p:nvSpPr>
          <p:cNvPr id="7" name="TextBox 6"/>
          <p:cNvSpPr txBox="1"/>
          <p:nvPr/>
        </p:nvSpPr>
        <p:spPr>
          <a:xfrm>
            <a:off x="6477000" y="2209800"/>
            <a:ext cx="23622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A healthy wall will be a short as possible and as thick as possible.</a:t>
            </a:r>
          </a:p>
        </p:txBody>
      </p:sp>
      <p:sp>
        <p:nvSpPr>
          <p:cNvPr id="8" name="TextBox 7"/>
          <p:cNvSpPr txBox="1"/>
          <p:nvPr/>
        </p:nvSpPr>
        <p:spPr>
          <a:xfrm>
            <a:off x="547404" y="4606252"/>
            <a:ext cx="25908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The outer border  of the wall should follow the contour of the white line.</a:t>
            </a:r>
          </a:p>
        </p:txBody>
      </p:sp>
      <p:sp>
        <p:nvSpPr>
          <p:cNvPr id="9" name="TextBox 8"/>
          <p:cNvSpPr txBox="1"/>
          <p:nvPr/>
        </p:nvSpPr>
        <p:spPr>
          <a:xfrm>
            <a:off x="5715000" y="4953000"/>
            <a:ext cx="29718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t>Regular trimming of the wall will show any problems before the get out of hand.</a:t>
            </a:r>
          </a:p>
        </p:txBody>
      </p:sp>
      <p:sp>
        <p:nvSpPr>
          <p:cNvPr id="10" name="Footer Placeholder 9"/>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trimming practice.</a:t>
            </a:r>
            <a:endParaRPr lang="en-US" dirty="0"/>
          </a:p>
        </p:txBody>
      </p:sp>
      <p:pic>
        <p:nvPicPr>
          <p:cNvPr id="4" name="Content Placeholder 3" descr="DSC01288.JPG"/>
          <p:cNvPicPr>
            <a:picLocks noGrp="1" noChangeAspect="1"/>
          </p:cNvPicPr>
          <p:nvPr>
            <p:ph idx="1"/>
          </p:nvPr>
        </p:nvPicPr>
        <p:blipFill>
          <a:blip r:embed="rId2" cstate="print"/>
          <a:stretch>
            <a:fillRect/>
          </a:stretch>
        </p:blipFill>
        <p:spPr>
          <a:xfrm>
            <a:off x="1554691" y="1600200"/>
            <a:ext cx="6034617" cy="4525963"/>
          </a:xfrm>
        </p:spPr>
      </p:pic>
      <p:sp>
        <p:nvSpPr>
          <p:cNvPr id="5" name="TextBox 4"/>
          <p:cNvSpPr txBox="1"/>
          <p:nvPr/>
        </p:nvSpPr>
        <p:spPr>
          <a:xfrm>
            <a:off x="533400" y="1219200"/>
            <a:ext cx="35814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Good trimming requires skill and constant practice.</a:t>
            </a:r>
          </a:p>
        </p:txBody>
      </p:sp>
      <p:sp>
        <p:nvSpPr>
          <p:cNvPr id="6" name="TextBox 5"/>
          <p:cNvSpPr txBox="1"/>
          <p:nvPr/>
        </p:nvSpPr>
        <p:spPr>
          <a:xfrm>
            <a:off x="526197" y="4419600"/>
            <a:ext cx="31242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Since the horse can only stand on three legs for a short time the work must be completed quickly.</a:t>
            </a:r>
          </a:p>
        </p:txBody>
      </p:sp>
      <p:sp>
        <p:nvSpPr>
          <p:cNvPr id="7" name="TextBox 6"/>
          <p:cNvSpPr txBox="1"/>
          <p:nvPr/>
        </p:nvSpPr>
        <p:spPr>
          <a:xfrm>
            <a:off x="6400800" y="3429000"/>
            <a:ext cx="2514600" cy="2554545"/>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A skilled farrier will develop a feel for the hoof. This combined with the observations of the whole horse will help to guide the farrier.</a:t>
            </a:r>
          </a:p>
        </p:txBody>
      </p:sp>
      <p:sp>
        <p:nvSpPr>
          <p:cNvPr id="8" name="Footer Placeholder 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‘good’ shoeing</a:t>
            </a:r>
            <a:endParaRPr lang="en-US" dirty="0"/>
          </a:p>
        </p:txBody>
      </p:sp>
      <p:sp>
        <p:nvSpPr>
          <p:cNvPr id="3" name="Content Placeholder 2"/>
          <p:cNvSpPr>
            <a:spLocks noGrp="1"/>
          </p:cNvSpPr>
          <p:nvPr>
            <p:ph idx="1"/>
          </p:nvPr>
        </p:nvSpPr>
        <p:spPr/>
        <p:txBody>
          <a:bodyPr/>
          <a:lstStyle/>
          <a:p>
            <a:r>
              <a:rPr lang="en-US" sz="2000" dirty="0" smtClean="0"/>
              <a:t>Trimming the hoof to within 1mm and one degree of the ideal is required to maintain the strongest tissue possible. </a:t>
            </a:r>
          </a:p>
          <a:p>
            <a:r>
              <a:rPr lang="en-US" sz="2000" dirty="0" smtClean="0"/>
              <a:t>The hoof wall must be the correct length and angle for the conformation of the leg.</a:t>
            </a:r>
          </a:p>
          <a:p>
            <a:r>
              <a:rPr lang="en-US" sz="2000" dirty="0" smtClean="0"/>
              <a:t>The shoe needs to be fitted to the shape of the healthy white line, with the nail holes placed on the outer border of the white line.</a:t>
            </a:r>
          </a:p>
          <a:p>
            <a:r>
              <a:rPr lang="en-US" sz="2000" dirty="0" smtClean="0"/>
              <a:t>The shoe should be fitted to allow for growth and normal functioning of the hoof for the duration of the shoeing cycle taking into consideration the management and work of the horse.</a:t>
            </a:r>
          </a:p>
          <a:p>
            <a:r>
              <a:rPr lang="en-US" sz="2000" dirty="0" smtClean="0"/>
              <a:t>The shoe fit and trim should allow for a reasonable period between shoeing. Ideally when the horse is due for re-shoeing the hoof will still be on top of the shoe right back to the heel. </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fore shoeing.jpg"/>
          <p:cNvPicPr>
            <a:picLocks noChangeAspect="1"/>
          </p:cNvPicPr>
          <p:nvPr/>
        </p:nvPicPr>
        <p:blipFill>
          <a:blip r:embed="rId2"/>
          <a:stretch>
            <a:fillRect/>
          </a:stretch>
        </p:blipFill>
        <p:spPr>
          <a:xfrm>
            <a:off x="149462" y="0"/>
            <a:ext cx="4334429" cy="6629400"/>
          </a:xfrm>
          <a:prstGeom prst="rect">
            <a:avLst/>
          </a:prstGeom>
        </p:spPr>
      </p:pic>
      <p:pic>
        <p:nvPicPr>
          <p:cNvPr id="3" name="Picture 2" descr="After shoeing.jpg"/>
          <p:cNvPicPr>
            <a:picLocks noChangeAspect="1"/>
          </p:cNvPicPr>
          <p:nvPr/>
        </p:nvPicPr>
        <p:blipFill>
          <a:blip r:embed="rId3"/>
          <a:stretch>
            <a:fillRect/>
          </a:stretch>
        </p:blipFill>
        <p:spPr>
          <a:xfrm>
            <a:off x="4923719" y="0"/>
            <a:ext cx="3762632" cy="6629400"/>
          </a:xfrm>
          <a:prstGeom prst="rect">
            <a:avLst/>
          </a:prstGeom>
        </p:spPr>
      </p:pic>
      <p:sp>
        <p:nvSpPr>
          <p:cNvPr id="4" name="TextBox 3"/>
          <p:cNvSpPr txBox="1"/>
          <p:nvPr/>
        </p:nvSpPr>
        <p:spPr>
          <a:xfrm>
            <a:off x="304800" y="533400"/>
            <a:ext cx="4114800" cy="2862322"/>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solidFill>
                  <a:schemeClr val="tx2"/>
                </a:solidFill>
              </a:rPr>
              <a:t>Long toe causes bend in the hoof wall.</a:t>
            </a:r>
          </a:p>
          <a:p>
            <a:r>
              <a:rPr lang="en-US" sz="2000" b="1" dirty="0" smtClean="0">
                <a:solidFill>
                  <a:schemeClr val="tx2"/>
                </a:solidFill>
              </a:rPr>
              <a:t>End of the heel is further forward than ideal causing the heel to carry too much of the horses weight.</a:t>
            </a:r>
          </a:p>
          <a:p>
            <a:r>
              <a:rPr lang="en-US" sz="2000" b="1" dirty="0" smtClean="0">
                <a:solidFill>
                  <a:schemeClr val="tx2"/>
                </a:solidFill>
              </a:rPr>
              <a:t>This in turn may cause damage to tendons and ligaments of the leg if the horse is in work. </a:t>
            </a:r>
          </a:p>
        </p:txBody>
      </p:sp>
      <p:sp>
        <p:nvSpPr>
          <p:cNvPr id="5" name="TextBox 4"/>
          <p:cNvSpPr txBox="1"/>
          <p:nvPr/>
        </p:nvSpPr>
        <p:spPr>
          <a:xfrm>
            <a:off x="5028751" y="457200"/>
            <a:ext cx="3657600" cy="4401205"/>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solidFill>
                  <a:schemeClr val="tx2"/>
                </a:solidFill>
              </a:rPr>
              <a:t>The shortest possible toe length with the thickest sole will reduce the load on both hoof wall and tendons and ligaments.</a:t>
            </a:r>
          </a:p>
          <a:p>
            <a:r>
              <a:rPr lang="en-US" sz="2000" b="1" dirty="0" smtClean="0">
                <a:solidFill>
                  <a:schemeClr val="tx2"/>
                </a:solidFill>
              </a:rPr>
              <a:t>If the wall is weak a shoe fitted to the white line of the hoof will add strength to the hoof.</a:t>
            </a:r>
          </a:p>
          <a:p>
            <a:r>
              <a:rPr lang="en-US" sz="2000" b="1" dirty="0" smtClean="0">
                <a:solidFill>
                  <a:schemeClr val="tx2"/>
                </a:solidFill>
              </a:rPr>
              <a:t>A shoe that is wider than the hoof after the last nail and longer than the hoof by 1/8 – 3/8 will allow for proper functioning of the hoof.</a:t>
            </a:r>
          </a:p>
        </p:txBody>
      </p: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well shod hoof</a:t>
            </a:r>
            <a:endParaRPr lang="en-US" dirty="0"/>
          </a:p>
        </p:txBody>
      </p:sp>
      <p:pic>
        <p:nvPicPr>
          <p:cNvPr id="10" name="Content Placeholder 9" descr="Deb Cullum 004.jpg"/>
          <p:cNvPicPr>
            <a:picLocks noGrp="1" noChangeAspect="1"/>
          </p:cNvPicPr>
          <p:nvPr>
            <p:ph sz="half" idx="2"/>
          </p:nvPr>
        </p:nvPicPr>
        <p:blipFill>
          <a:blip r:embed="rId2" cstate="print"/>
          <a:stretch>
            <a:fillRect/>
          </a:stretch>
        </p:blipFill>
        <p:spPr>
          <a:xfrm>
            <a:off x="457200" y="1600200"/>
            <a:ext cx="4040188" cy="3030141"/>
          </a:xfrm>
        </p:spPr>
      </p:pic>
      <p:pic>
        <p:nvPicPr>
          <p:cNvPr id="11" name="Content Placeholder 10" descr="Deb Cullum 008.jpg"/>
          <p:cNvPicPr>
            <a:picLocks noGrp="1" noChangeAspect="1"/>
          </p:cNvPicPr>
          <p:nvPr>
            <p:ph sz="quarter" idx="4"/>
          </p:nvPr>
        </p:nvPicPr>
        <p:blipFill>
          <a:blip r:embed="rId3" cstate="print"/>
          <a:stretch>
            <a:fillRect/>
          </a:stretch>
        </p:blipFill>
        <p:spPr>
          <a:xfrm>
            <a:off x="4645025" y="2971800"/>
            <a:ext cx="4041775" cy="3031331"/>
          </a:xfrm>
        </p:spPr>
      </p:pic>
      <p:sp>
        <p:nvSpPr>
          <p:cNvPr id="7" name="Rectangle 6"/>
          <p:cNvSpPr/>
          <p:nvPr/>
        </p:nvSpPr>
        <p:spPr>
          <a:xfrm>
            <a:off x="724694" y="4724400"/>
            <a:ext cx="3505200" cy="923330"/>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a:spAutoFit/>
          </a:bodyPr>
          <a:lstStyle/>
          <a:p>
            <a:r>
              <a:rPr lang="en-US" b="1" dirty="0" smtClean="0"/>
              <a:t>The shoe fit and trim should allow for a reasonable period between shoeing. </a:t>
            </a:r>
            <a:endParaRPr lang="en-US" b="1" dirty="0"/>
          </a:p>
        </p:txBody>
      </p:sp>
      <p:sp>
        <p:nvSpPr>
          <p:cNvPr id="13" name="Rectangle 12"/>
          <p:cNvSpPr/>
          <p:nvPr/>
        </p:nvSpPr>
        <p:spPr>
          <a:xfrm>
            <a:off x="4645025" y="1752600"/>
            <a:ext cx="3886200" cy="120032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a:spAutoFit/>
          </a:bodyPr>
          <a:lstStyle/>
          <a:p>
            <a:r>
              <a:rPr lang="en-US" b="1" dirty="0" smtClean="0"/>
              <a:t> Ideally when the horse is due for re-shoeing the hoof will still be on top of the shoe right back to the heel</a:t>
            </a:r>
            <a:r>
              <a:rPr lang="en-US" dirty="0" smtClean="0"/>
              <a:t>.</a:t>
            </a:r>
            <a:endParaRPr lang="en-US" dirty="0"/>
          </a:p>
        </p:txBody>
      </p:sp>
      <p:sp>
        <p:nvSpPr>
          <p:cNvPr id="15" name="Footer Placeholder 1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correcting just maintaining.</a:t>
            </a:r>
            <a:endParaRPr lang="en-US" dirty="0"/>
          </a:p>
        </p:txBody>
      </p:sp>
      <p:pic>
        <p:nvPicPr>
          <p:cNvPr id="5" name="Picture 9" descr="DSC00490"/>
          <p:cNvPicPr>
            <a:picLocks noGrp="1" noChangeAspect="1" noChangeArrowheads="1"/>
          </p:cNvPicPr>
          <p:nvPr>
            <p:ph sz="half" idx="1"/>
          </p:nvPr>
        </p:nvPicPr>
        <p:blipFill>
          <a:blip r:embed="rId2" cstate="print"/>
          <a:srcRect/>
          <a:stretch>
            <a:fillRect/>
          </a:stretch>
        </p:blipFill>
        <p:spPr>
          <a:xfrm>
            <a:off x="457200" y="1524000"/>
            <a:ext cx="3934127" cy="4525963"/>
          </a:xfrm>
          <a:noFill/>
          <a:ln/>
        </p:spPr>
      </p:pic>
      <p:pic>
        <p:nvPicPr>
          <p:cNvPr id="6" name="Picture 12" descr="DSC00502"/>
          <p:cNvPicPr>
            <a:picLocks noGrp="1" noChangeAspect="1" noChangeArrowheads="1"/>
          </p:cNvPicPr>
          <p:nvPr>
            <p:ph sz="half" idx="2"/>
          </p:nvPr>
        </p:nvPicPr>
        <p:blipFill>
          <a:blip r:embed="rId3" cstate="print"/>
          <a:srcRect/>
          <a:stretch>
            <a:fillRect/>
          </a:stretch>
        </p:blipFill>
        <p:spPr>
          <a:xfrm>
            <a:off x="4702982" y="1555399"/>
            <a:ext cx="3977640" cy="4495800"/>
          </a:xfrm>
          <a:noFill/>
          <a:ln/>
        </p:spPr>
      </p:pic>
      <p:sp>
        <p:nvSpPr>
          <p:cNvPr id="7" name="TextBox 6"/>
          <p:cNvSpPr txBox="1"/>
          <p:nvPr/>
        </p:nvSpPr>
        <p:spPr>
          <a:xfrm>
            <a:off x="633563" y="1353863"/>
            <a:ext cx="3581400" cy="1938992"/>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Common conformation defect.</a:t>
            </a:r>
          </a:p>
          <a:p>
            <a:r>
              <a:rPr lang="en-US" sz="2000" b="1" dirty="0" smtClean="0"/>
              <a:t>Outward rotation of both fore legs.</a:t>
            </a:r>
          </a:p>
          <a:p>
            <a:r>
              <a:rPr lang="en-US" sz="2000" b="1" dirty="0" smtClean="0"/>
              <a:t>As the hooves get longer the defect is exaggerated.</a:t>
            </a:r>
          </a:p>
        </p:txBody>
      </p:sp>
      <p:sp>
        <p:nvSpPr>
          <p:cNvPr id="8" name="TextBox 7"/>
          <p:cNvSpPr txBox="1"/>
          <p:nvPr/>
        </p:nvSpPr>
        <p:spPr>
          <a:xfrm>
            <a:off x="4800600" y="1417638"/>
            <a:ext cx="37338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The effect of shortening the hoof and providing support to the back of the hoof and leg makes the horse appear more correct.</a:t>
            </a:r>
          </a:p>
        </p:txBody>
      </p:sp>
      <p:sp>
        <p:nvSpPr>
          <p:cNvPr id="9" name="Footer Placeholder 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8" descr="DSC00648"/>
          <p:cNvPicPr>
            <a:picLocks noGrp="1" noChangeAspect="1" noChangeArrowheads="1"/>
          </p:cNvPicPr>
          <p:nvPr>
            <p:ph sz="quarter" idx="4"/>
          </p:nvPr>
        </p:nvPicPr>
        <p:blipFill>
          <a:blip r:embed="rId2" cstate="print"/>
          <a:srcRect/>
          <a:stretch>
            <a:fillRect/>
          </a:stretch>
        </p:blipFill>
        <p:spPr>
          <a:xfrm>
            <a:off x="5000267" y="2174875"/>
            <a:ext cx="3331291" cy="3951288"/>
          </a:xfrm>
          <a:noFill/>
          <a:ln/>
        </p:spPr>
      </p:pic>
      <p:pic>
        <p:nvPicPr>
          <p:cNvPr id="8" name="Picture 4" descr="DSC00647"/>
          <p:cNvPicPr>
            <a:picLocks noGrp="1" noChangeAspect="1" noChangeArrowheads="1"/>
          </p:cNvPicPr>
          <p:nvPr>
            <p:ph sz="half" idx="2"/>
          </p:nvPr>
        </p:nvPicPr>
        <p:blipFill>
          <a:blip r:embed="rId3" cstate="print"/>
          <a:srcRect/>
          <a:stretch>
            <a:fillRect/>
          </a:stretch>
        </p:blipFill>
        <p:spPr>
          <a:xfrm>
            <a:off x="827224" y="2174875"/>
            <a:ext cx="3300139" cy="3951288"/>
          </a:xfrm>
          <a:noFill/>
          <a:ln/>
        </p:spPr>
      </p:pic>
      <p:sp>
        <p:nvSpPr>
          <p:cNvPr id="9" name="TextBox 8"/>
          <p:cNvSpPr txBox="1"/>
          <p:nvPr/>
        </p:nvSpPr>
        <p:spPr>
          <a:xfrm>
            <a:off x="304800" y="1447800"/>
            <a:ext cx="32766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Before shoeing</a:t>
            </a:r>
          </a:p>
          <a:p>
            <a:r>
              <a:rPr lang="en-US" sz="2000" b="1" dirty="0" smtClean="0"/>
              <a:t>angle of pastern </a:t>
            </a:r>
          </a:p>
          <a:p>
            <a:r>
              <a:rPr lang="en-US" sz="2000" b="1" dirty="0" smtClean="0"/>
              <a:t>and angle of the </a:t>
            </a:r>
          </a:p>
          <a:p>
            <a:r>
              <a:rPr lang="en-US" sz="2000" b="1" dirty="0" smtClean="0"/>
              <a:t> hoof are </a:t>
            </a:r>
          </a:p>
          <a:p>
            <a:r>
              <a:rPr lang="en-US" sz="2000" b="1" dirty="0" smtClean="0"/>
              <a:t>different.</a:t>
            </a:r>
          </a:p>
        </p:txBody>
      </p:sp>
      <p:sp>
        <p:nvSpPr>
          <p:cNvPr id="10" name="TextBox 9"/>
          <p:cNvSpPr txBox="1"/>
          <p:nvPr/>
        </p:nvSpPr>
        <p:spPr>
          <a:xfrm>
            <a:off x="5030113" y="1447800"/>
            <a:ext cx="32766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After shoeing hoof trimmed to suit individual conformation and shoe fitted to support the hoof and leg</a:t>
            </a:r>
          </a:p>
        </p:txBody>
      </p:sp>
      <p:grpSp>
        <p:nvGrpSpPr>
          <p:cNvPr id="38" name="Group 37"/>
          <p:cNvGrpSpPr/>
          <p:nvPr/>
        </p:nvGrpSpPr>
        <p:grpSpPr>
          <a:xfrm>
            <a:off x="2209800" y="3810000"/>
            <a:ext cx="1066800" cy="1600200"/>
            <a:chOff x="2209800" y="3810000"/>
            <a:chExt cx="1066800" cy="1600200"/>
          </a:xfrm>
        </p:grpSpPr>
        <p:cxnSp>
          <p:nvCxnSpPr>
            <p:cNvPr id="27" name="Straight Arrow Connector 26"/>
            <p:cNvCxnSpPr/>
            <p:nvPr/>
          </p:nvCxnSpPr>
          <p:spPr>
            <a:xfrm rot="16200000" flipH="1">
              <a:off x="2590800" y="4724400"/>
              <a:ext cx="685800" cy="685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1943100" y="4076700"/>
              <a:ext cx="91440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554788" y="4419600"/>
            <a:ext cx="912812" cy="1219200"/>
            <a:chOff x="6554788" y="4419600"/>
            <a:chExt cx="912812" cy="1219200"/>
          </a:xfrm>
        </p:grpSpPr>
        <p:cxnSp>
          <p:nvCxnSpPr>
            <p:cNvPr id="33" name="Straight Arrow Connector 32"/>
            <p:cNvCxnSpPr/>
            <p:nvPr/>
          </p:nvCxnSpPr>
          <p:spPr>
            <a:xfrm rot="16200000" flipH="1">
              <a:off x="7010400" y="5181600"/>
              <a:ext cx="457200" cy="4572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6401594" y="4572794"/>
              <a:ext cx="762000" cy="45561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rot="5400000">
            <a:off x="1333500" y="4457700"/>
            <a:ext cx="2362200"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971800" y="5867400"/>
            <a:ext cx="914400"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5677694" y="4533106"/>
            <a:ext cx="2362200"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049294" y="6057106"/>
            <a:ext cx="838200" cy="1588"/>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006" y="4419599"/>
            <a:ext cx="18288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Excess toe length causes strain on the hoof and leg.</a:t>
            </a:r>
          </a:p>
        </p:txBody>
      </p:sp>
      <p:sp>
        <p:nvSpPr>
          <p:cNvPr id="28" name="Footer Placeholder 27"/>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1777" y="186531"/>
            <a:ext cx="8229600" cy="1641475"/>
          </a:xfrm>
        </p:spPr>
        <p:txBody>
          <a:bodyPr/>
          <a:lstStyle/>
          <a:p>
            <a:r>
              <a:rPr lang="en-US" sz="2000" dirty="0" smtClean="0"/>
              <a:t>In this case either too much time has gone by between shoeing or the shoe was a poor fit for the hoof. Quite often both of these factors are combined with less than ideal conditions for the horse to live in. If the horse is then expected to compete at a high level unsoundness can be a result.</a:t>
            </a:r>
            <a:endParaRPr lang="en-US" sz="2000" dirty="0"/>
          </a:p>
        </p:txBody>
      </p:sp>
      <p:pic>
        <p:nvPicPr>
          <p:cNvPr id="7" name="Content Placeholder 6" descr="Fall 06 032.jpg"/>
          <p:cNvPicPr>
            <a:picLocks noGrp="1" noChangeAspect="1"/>
          </p:cNvPicPr>
          <p:nvPr>
            <p:ph sz="half" idx="2"/>
          </p:nvPr>
        </p:nvPicPr>
        <p:blipFill>
          <a:blip r:embed="rId2" cstate="print"/>
          <a:stretch>
            <a:fillRect/>
          </a:stretch>
        </p:blipFill>
        <p:spPr>
          <a:xfrm>
            <a:off x="520691" y="2090480"/>
            <a:ext cx="4040188" cy="3030141"/>
          </a:xfrm>
        </p:spPr>
      </p:pic>
      <p:pic>
        <p:nvPicPr>
          <p:cNvPr id="8" name="Content Placeholder 7" descr="Fall 06 034.jpg"/>
          <p:cNvPicPr>
            <a:picLocks noGrp="1" noChangeAspect="1"/>
          </p:cNvPicPr>
          <p:nvPr>
            <p:ph sz="quarter" idx="4"/>
          </p:nvPr>
        </p:nvPicPr>
        <p:blipFill>
          <a:blip r:embed="rId3" cstate="print"/>
          <a:stretch>
            <a:fillRect/>
          </a:stretch>
        </p:blipFill>
        <p:spPr>
          <a:xfrm>
            <a:off x="4648200" y="2860933"/>
            <a:ext cx="4041775" cy="3031331"/>
          </a:xfrm>
        </p:spPr>
      </p:pic>
      <p:sp>
        <p:nvSpPr>
          <p:cNvPr id="9" name="TextBox 8"/>
          <p:cNvSpPr txBox="1"/>
          <p:nvPr/>
        </p:nvSpPr>
        <p:spPr>
          <a:xfrm>
            <a:off x="554054" y="4873417"/>
            <a:ext cx="3276600" cy="1200329"/>
          </a:xfrm>
          <a:prstGeom prst="rect">
            <a:avLst/>
          </a:prstGeom>
          <a:solidFill>
            <a:schemeClr val="bg2">
              <a:alpha val="22000"/>
            </a:schemeClr>
          </a:solidFill>
        </p:spPr>
        <p:txBody>
          <a:bodyPr wrap="square" rtlCol="0">
            <a:spAutoFit/>
          </a:bodyPr>
          <a:lstStyle/>
          <a:p>
            <a:r>
              <a:rPr lang="en-US" b="1" dirty="0" smtClean="0"/>
              <a:t>When the front face of the hoof has a bend in it that is a good indicator that the toe is too long.</a:t>
            </a:r>
          </a:p>
        </p:txBody>
      </p:sp>
      <p:cxnSp>
        <p:nvCxnSpPr>
          <p:cNvPr id="11" name="Straight Arrow Connector 10"/>
          <p:cNvCxnSpPr>
            <a:stCxn id="9" idx="0"/>
          </p:cNvCxnSpPr>
          <p:nvPr/>
        </p:nvCxnSpPr>
        <p:spPr>
          <a:xfrm rot="5400000" flipH="1" flipV="1">
            <a:off x="1830404" y="4473367"/>
            <a:ext cx="762000" cy="381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48200" y="1999485"/>
            <a:ext cx="3886200" cy="1323439"/>
          </a:xfrm>
          <a:prstGeom prst="rect">
            <a:avLst/>
          </a:prstGeom>
          <a:solidFill>
            <a:schemeClr val="bg2">
              <a:alpha val="26000"/>
            </a:schemeClr>
          </a:solidFill>
        </p:spPr>
        <p:txBody>
          <a:bodyPr wrap="square" rtlCol="0">
            <a:spAutoFit/>
          </a:bodyPr>
          <a:lstStyle/>
          <a:p>
            <a:r>
              <a:rPr lang="en-US" sz="2000" b="1" dirty="0" smtClean="0">
                <a:solidFill>
                  <a:schemeClr val="accent4"/>
                </a:solidFill>
              </a:rPr>
              <a:t>If the shoe is inside the hoof at the heel either the shoe was not fitted correctly or the shoeing cycle was too long.</a:t>
            </a:r>
          </a:p>
        </p:txBody>
      </p:sp>
      <p:cxnSp>
        <p:nvCxnSpPr>
          <p:cNvPr id="15" name="Straight Arrow Connector 14"/>
          <p:cNvCxnSpPr/>
          <p:nvPr/>
        </p:nvCxnSpPr>
        <p:spPr>
          <a:xfrm rot="10800000" flipV="1">
            <a:off x="5029200" y="3657600"/>
            <a:ext cx="1524000"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77000" y="3657600"/>
            <a:ext cx="106680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2588" y="87311"/>
            <a:ext cx="8229600" cy="1143000"/>
          </a:xfrm>
        </p:spPr>
        <p:txBody>
          <a:bodyPr/>
          <a:lstStyle/>
          <a:p>
            <a:r>
              <a:rPr lang="en-US" dirty="0" smtClean="0"/>
              <a:t>Owner neglect or poor farriery?</a:t>
            </a:r>
            <a:endParaRPr lang="en-US" dirty="0"/>
          </a:p>
        </p:txBody>
      </p:sp>
      <p:sp>
        <p:nvSpPr>
          <p:cNvPr id="8" name="Text Placeholder 7"/>
          <p:cNvSpPr>
            <a:spLocks noGrp="1"/>
          </p:cNvSpPr>
          <p:nvPr>
            <p:ph type="body" idx="1"/>
          </p:nvPr>
        </p:nvSpPr>
        <p:spPr>
          <a:xfrm>
            <a:off x="457200" y="1167124"/>
            <a:ext cx="4040188" cy="1436687"/>
          </a:xfrm>
        </p:spPr>
        <p:txBody>
          <a:bodyPr/>
          <a:lstStyle/>
          <a:p>
            <a:r>
              <a:rPr lang="en-US" dirty="0" smtClean="0"/>
              <a:t>The hoof has grown so long the shoe no longer supports the heel.</a:t>
            </a:r>
            <a:endParaRPr lang="en-US" dirty="0"/>
          </a:p>
        </p:txBody>
      </p:sp>
      <p:pic>
        <p:nvPicPr>
          <p:cNvPr id="5" name="Content Placeholder 4" descr="DSC01166.JPG"/>
          <p:cNvPicPr>
            <a:picLocks noGrp="1" noChangeAspect="1"/>
          </p:cNvPicPr>
          <p:nvPr>
            <p:ph sz="half" idx="2"/>
          </p:nvPr>
        </p:nvPicPr>
        <p:blipFill>
          <a:blip r:embed="rId2" cstate="print"/>
          <a:stretch>
            <a:fillRect/>
          </a:stretch>
        </p:blipFill>
        <p:spPr>
          <a:xfrm>
            <a:off x="537403" y="2620287"/>
            <a:ext cx="4040188" cy="2272606"/>
          </a:xfrm>
        </p:spPr>
      </p:pic>
      <p:sp>
        <p:nvSpPr>
          <p:cNvPr id="9" name="Text Placeholder 8"/>
          <p:cNvSpPr>
            <a:spLocks noGrp="1"/>
          </p:cNvSpPr>
          <p:nvPr>
            <p:ph type="body" sz="quarter" idx="3"/>
          </p:nvPr>
        </p:nvSpPr>
        <p:spPr>
          <a:xfrm>
            <a:off x="4615369" y="1059906"/>
            <a:ext cx="4041775" cy="1512887"/>
          </a:xfrm>
        </p:spPr>
        <p:txBody>
          <a:bodyPr/>
          <a:lstStyle/>
          <a:p>
            <a:r>
              <a:rPr lang="en-US" dirty="0" smtClean="0"/>
              <a:t>The same hoof trimmed correctly with a shoe to allow for six weeks growth.</a:t>
            </a:r>
            <a:endParaRPr lang="en-US" dirty="0"/>
          </a:p>
        </p:txBody>
      </p:sp>
      <p:pic>
        <p:nvPicPr>
          <p:cNvPr id="6" name="Content Placeholder 5" descr="DSC01172.JPG"/>
          <p:cNvPicPr>
            <a:picLocks noGrp="1" noChangeAspect="1"/>
          </p:cNvPicPr>
          <p:nvPr>
            <p:ph sz="quarter" idx="4"/>
          </p:nvPr>
        </p:nvPicPr>
        <p:blipFill>
          <a:blip r:embed="rId3" cstate="print"/>
          <a:stretch>
            <a:fillRect/>
          </a:stretch>
        </p:blipFill>
        <p:spPr>
          <a:xfrm>
            <a:off x="4645025" y="3013770"/>
            <a:ext cx="4041775" cy="2273498"/>
          </a:xfrm>
        </p:spPr>
      </p:pic>
      <p:sp>
        <p:nvSpPr>
          <p:cNvPr id="10" name="TextBox 9"/>
          <p:cNvSpPr txBox="1"/>
          <p:nvPr/>
        </p:nvSpPr>
        <p:spPr>
          <a:xfrm>
            <a:off x="427544" y="4956373"/>
            <a:ext cx="8229600" cy="830997"/>
          </a:xfrm>
          <a:prstGeom prst="rect">
            <a:avLst/>
          </a:prstGeom>
          <a:noFill/>
        </p:spPr>
        <p:txBody>
          <a:bodyPr wrap="square" rtlCol="0">
            <a:spAutoFit/>
          </a:bodyPr>
          <a:lstStyle/>
          <a:p>
            <a:r>
              <a:rPr lang="en-US" sz="1600" b="1" dirty="0" smtClean="0"/>
              <a:t>Long enough to allow for growth of hoof</a:t>
            </a:r>
          </a:p>
          <a:p>
            <a:r>
              <a:rPr lang="en-US" sz="1600" b="1" dirty="0" smtClean="0"/>
              <a:t>Shoe that is wide enough to allow for hoof expansion</a:t>
            </a:r>
          </a:p>
          <a:p>
            <a:r>
              <a:rPr lang="en-US" sz="1600" b="1" dirty="0" smtClean="0"/>
              <a:t>Nails placed about 1/3 way up the hoof wall with strong smooth clinches</a:t>
            </a:r>
          </a:p>
        </p:txBody>
      </p:sp>
      <p:cxnSp>
        <p:nvCxnSpPr>
          <p:cNvPr id="12" name="Straight Arrow Connector 11"/>
          <p:cNvCxnSpPr/>
          <p:nvPr/>
        </p:nvCxnSpPr>
        <p:spPr>
          <a:xfrm rot="16200000" flipV="1">
            <a:off x="6591300" y="4914900"/>
            <a:ext cx="5334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86400" y="4495800"/>
            <a:ext cx="9144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7086600" y="4648200"/>
            <a:ext cx="1143000"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2056.JPG"/>
          <p:cNvPicPr>
            <a:picLocks noChangeAspect="1"/>
          </p:cNvPicPr>
          <p:nvPr/>
        </p:nvPicPr>
        <p:blipFill rotWithShape="1">
          <a:blip r:embed="rId2" cstate="print"/>
          <a:srcRect l="21970" t="-1923" r="-19222" b="1923"/>
          <a:stretch/>
        </p:blipFill>
        <p:spPr>
          <a:xfrm>
            <a:off x="4552641" y="1600200"/>
            <a:ext cx="5397062" cy="3962400"/>
          </a:xfrm>
          <a:prstGeom prst="rect">
            <a:avLst/>
          </a:prstGeom>
        </p:spPr>
      </p:pic>
      <p:sp>
        <p:nvSpPr>
          <p:cNvPr id="2" name="Title 1"/>
          <p:cNvSpPr>
            <a:spLocks noGrp="1"/>
          </p:cNvSpPr>
          <p:nvPr>
            <p:ph type="title"/>
          </p:nvPr>
        </p:nvSpPr>
        <p:spPr/>
        <p:txBody>
          <a:bodyPr/>
          <a:lstStyle/>
          <a:p>
            <a:r>
              <a:rPr lang="en-US" dirty="0" smtClean="0"/>
              <a:t>What you can do to help your farrier do the best job possible.</a:t>
            </a:r>
            <a:endParaRPr lang="en-US" dirty="0"/>
          </a:p>
        </p:txBody>
      </p:sp>
      <p:sp>
        <p:nvSpPr>
          <p:cNvPr id="4" name="Content Placeholder 3"/>
          <p:cNvSpPr>
            <a:spLocks noGrp="1"/>
          </p:cNvSpPr>
          <p:nvPr>
            <p:ph sz="half" idx="1"/>
          </p:nvPr>
        </p:nvSpPr>
        <p:spPr/>
        <p:txBody>
          <a:bodyPr/>
          <a:lstStyle/>
          <a:p>
            <a:r>
              <a:rPr lang="en-US" sz="1600" dirty="0" smtClean="0"/>
              <a:t>Provide a safe quiet area to work that they can get their truck close to.</a:t>
            </a:r>
          </a:p>
          <a:p>
            <a:r>
              <a:rPr lang="en-US" sz="1600" dirty="0" smtClean="0"/>
              <a:t>A flat non slip surface for the horse to stand on in an area that the horse is comfortable.</a:t>
            </a:r>
          </a:p>
          <a:p>
            <a:r>
              <a:rPr lang="en-US" sz="1600" dirty="0" smtClean="0"/>
              <a:t>Secure tie spot or someone competent to hold the horse.</a:t>
            </a:r>
          </a:p>
          <a:p>
            <a:r>
              <a:rPr lang="en-US" sz="1600" dirty="0" smtClean="0"/>
              <a:t>Shelter from the elements, both sun and rain.</a:t>
            </a:r>
          </a:p>
          <a:p>
            <a:r>
              <a:rPr lang="en-US" sz="1600" dirty="0" smtClean="0"/>
              <a:t>Excellent lighting with white or light coloured walls.</a:t>
            </a:r>
          </a:p>
          <a:p>
            <a:r>
              <a:rPr lang="en-US" sz="1600" dirty="0" smtClean="0"/>
              <a:t>The area needs to be large enough to safely move around the horse without getting in trouble.</a:t>
            </a:r>
          </a:p>
          <a:p>
            <a:r>
              <a:rPr lang="en-US" sz="1600" dirty="0" smtClean="0"/>
              <a:t>Let your farrier know about the activities at the barn especially any unusual events so they can plan around them.</a:t>
            </a:r>
          </a:p>
          <a:p>
            <a:endParaRPr lang="en-US" sz="1600" dirty="0" smtClean="0"/>
          </a:p>
        </p:txBody>
      </p:sp>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04800" y="1397000"/>
          <a:ext cx="85344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Goals</a:t>
            </a:r>
            <a:endParaRPr lang="en-US" dirty="0"/>
          </a:p>
        </p:txBody>
      </p:sp>
      <p:pic>
        <p:nvPicPr>
          <p:cNvPr id="22" name="Picture 21" descr="DSC01885.JPG"/>
          <p:cNvPicPr>
            <a:picLocks noChangeAspect="1"/>
          </p:cNvPicPr>
          <p:nvPr/>
        </p:nvPicPr>
        <p:blipFill>
          <a:blip r:embed="rId7" cstate="print"/>
          <a:stretch>
            <a:fillRect/>
          </a:stretch>
        </p:blipFill>
        <p:spPr>
          <a:xfrm>
            <a:off x="3352800" y="3352800"/>
            <a:ext cx="2514600" cy="2400300"/>
          </a:xfrm>
          <a:prstGeom prst="rect">
            <a:avLst/>
          </a:prstGeom>
        </p:spPr>
      </p:pic>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1143000"/>
          </a:xfrm>
        </p:spPr>
        <p:txBody>
          <a:bodyPr/>
          <a:lstStyle/>
          <a:p>
            <a:r>
              <a:rPr lang="en-US" dirty="0" smtClean="0"/>
              <a:t>Chapter 4.</a:t>
            </a:r>
            <a:endParaRPr lang="en-US" dirty="0"/>
          </a:p>
        </p:txBody>
      </p:sp>
      <p:sp>
        <p:nvSpPr>
          <p:cNvPr id="3" name="Content Placeholder 2"/>
          <p:cNvSpPr>
            <a:spLocks noGrp="1"/>
          </p:cNvSpPr>
          <p:nvPr>
            <p:ph idx="1"/>
          </p:nvPr>
        </p:nvSpPr>
        <p:spPr>
          <a:xfrm>
            <a:off x="457200" y="1600200"/>
            <a:ext cx="3962400" cy="4525963"/>
          </a:xfrm>
        </p:spPr>
        <p:txBody>
          <a:bodyPr/>
          <a:lstStyle/>
          <a:p>
            <a:r>
              <a:rPr lang="en-US" dirty="0" smtClean="0"/>
              <a:t>The role of breeding.</a:t>
            </a:r>
          </a:p>
          <a:p>
            <a:r>
              <a:rPr lang="en-US" dirty="0" smtClean="0"/>
              <a:t>Conformation faults.</a:t>
            </a:r>
          </a:p>
          <a:p>
            <a:r>
              <a:rPr lang="en-US" dirty="0" smtClean="0"/>
              <a:t>How a skilled farrier can help.</a:t>
            </a:r>
          </a:p>
          <a:p>
            <a:r>
              <a:rPr lang="en-US" dirty="0" smtClean="0"/>
              <a:t>How “corrective shoeing” is an incorrect term.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52400"/>
            <a:ext cx="4284833" cy="6400800"/>
          </a:xfrm>
          <a:prstGeom prst="rect">
            <a:avLst/>
          </a:prstGeom>
        </p:spPr>
      </p:pic>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Conformation Faults</a:t>
            </a:r>
            <a:endParaRPr lang="en-US" dirty="0"/>
          </a:p>
        </p:txBody>
      </p:sp>
      <p:sp>
        <p:nvSpPr>
          <p:cNvPr id="3" name="Content Placeholder 2"/>
          <p:cNvSpPr>
            <a:spLocks noGrp="1"/>
          </p:cNvSpPr>
          <p:nvPr>
            <p:ph sz="half" idx="1"/>
          </p:nvPr>
        </p:nvSpPr>
        <p:spPr>
          <a:xfrm>
            <a:off x="457200" y="1424053"/>
            <a:ext cx="4038600" cy="4525963"/>
          </a:xfrm>
        </p:spPr>
        <p:txBody>
          <a:bodyPr/>
          <a:lstStyle/>
          <a:p>
            <a:r>
              <a:rPr lang="en-US" sz="2200" dirty="0" smtClean="0"/>
              <a:t>Thin walls.</a:t>
            </a:r>
          </a:p>
          <a:p>
            <a:r>
              <a:rPr lang="en-US" sz="2200" dirty="0" smtClean="0"/>
              <a:t>Flat soles.</a:t>
            </a:r>
          </a:p>
          <a:p>
            <a:r>
              <a:rPr lang="en-US" sz="2200" dirty="0" smtClean="0"/>
              <a:t>Broken back hoof pastern axis.</a:t>
            </a:r>
          </a:p>
          <a:p>
            <a:r>
              <a:rPr lang="en-US" sz="2200" dirty="0" smtClean="0"/>
              <a:t>Broken forward hoof pastern axis.</a:t>
            </a:r>
          </a:p>
          <a:p>
            <a:r>
              <a:rPr lang="en-US" sz="2200" dirty="0" smtClean="0"/>
              <a:t>Hooves that are not under the center of the leg.</a:t>
            </a:r>
          </a:p>
          <a:p>
            <a:r>
              <a:rPr lang="en-US" sz="2200" dirty="0" smtClean="0"/>
              <a:t>Legs that are turned in or out from the center line of the horse.</a:t>
            </a:r>
          </a:p>
          <a:p>
            <a:r>
              <a:rPr lang="en-US" sz="2200" dirty="0" smtClean="0"/>
              <a:t>Mismatched hooves.</a:t>
            </a:r>
          </a:p>
          <a:p>
            <a:endParaRPr lang="en-US" dirty="0"/>
          </a:p>
        </p:txBody>
      </p:sp>
      <p:pic>
        <p:nvPicPr>
          <p:cNvPr id="5" name="Content Placeholder 4" descr="Sole bruise copy copy.jpg"/>
          <p:cNvPicPr>
            <a:picLocks noGrp="1" noChangeAspect="1"/>
          </p:cNvPicPr>
          <p:nvPr>
            <p:ph sz="half" idx="2"/>
          </p:nvPr>
        </p:nvPicPr>
        <p:blipFill>
          <a:blip r:embed="rId2" cstate="print"/>
          <a:stretch>
            <a:fillRect/>
          </a:stretch>
        </p:blipFill>
        <p:spPr>
          <a:xfrm>
            <a:off x="4724400" y="1417638"/>
            <a:ext cx="4038600" cy="4173670"/>
          </a:xfrm>
        </p:spPr>
      </p:pic>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etlock valgus.jpg"/>
          <p:cNvPicPr>
            <a:picLocks noGrp="1" noChangeAspect="1"/>
          </p:cNvPicPr>
          <p:nvPr>
            <p:ph sz="half" idx="2"/>
          </p:nvPr>
        </p:nvPicPr>
        <p:blipFill>
          <a:blip r:embed="rId2" cstate="print"/>
          <a:stretch>
            <a:fillRect/>
          </a:stretch>
        </p:blipFill>
        <p:spPr>
          <a:xfrm>
            <a:off x="682401" y="2057400"/>
            <a:ext cx="3359598" cy="3951288"/>
          </a:xfr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pic>
      <p:sp>
        <p:nvSpPr>
          <p:cNvPr id="2" name="Title 1"/>
          <p:cNvSpPr>
            <a:spLocks noGrp="1"/>
          </p:cNvSpPr>
          <p:nvPr>
            <p:ph type="title"/>
          </p:nvPr>
        </p:nvSpPr>
        <p:spPr/>
        <p:txBody>
          <a:bodyPr/>
          <a:lstStyle/>
          <a:p>
            <a:r>
              <a:rPr lang="en-US" dirty="0" smtClean="0"/>
              <a:t>Breeding or poor farriery</a:t>
            </a:r>
            <a:endParaRPr lang="en-US" dirty="0"/>
          </a:p>
        </p:txBody>
      </p:sp>
      <p:pic>
        <p:nvPicPr>
          <p:cNvPr id="8" name="Content Placeholder 7" descr="Fetlock valgus2.jpg"/>
          <p:cNvPicPr>
            <a:picLocks noGrp="1" noChangeAspect="1"/>
          </p:cNvPicPr>
          <p:nvPr>
            <p:ph sz="quarter" idx="4"/>
          </p:nvPr>
        </p:nvPicPr>
        <p:blipFill>
          <a:blip r:embed="rId3" cstate="print"/>
          <a:stretch>
            <a:fillRect/>
          </a:stretch>
        </p:blipFill>
        <p:spPr>
          <a:xfrm>
            <a:off x="5410200" y="1295400"/>
            <a:ext cx="3143070" cy="3951288"/>
          </a:xfrm>
        </p:spPr>
      </p:pic>
      <p:sp>
        <p:nvSpPr>
          <p:cNvPr id="11" name="Text Placeholder 2"/>
          <p:cNvSpPr txBox="1">
            <a:spLocks/>
          </p:cNvSpPr>
          <p:nvPr/>
        </p:nvSpPr>
        <p:spPr bwMode="auto">
          <a:xfrm>
            <a:off x="685800" y="1300956"/>
            <a:ext cx="3352800" cy="1970088"/>
          </a:xfrm>
          <a:prstGeom prst="rect">
            <a:avLst/>
          </a:prstGeom>
          <a:solidFill>
            <a:schemeClr val="bg2">
              <a:alpha val="41000"/>
            </a:schemeClr>
          </a:solid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b="1" kern="0" dirty="0" smtClean="0">
                <a:solidFill>
                  <a:schemeClr val="accent1"/>
                </a:solidFill>
                <a:latin typeface="+mn-lt"/>
              </a:rPr>
              <a:t>While poor management</a:t>
            </a:r>
          </a:p>
          <a:p>
            <a:pPr marL="0" marR="0" lvl="0" indent="0" algn="l" defTabSz="914400" rtl="0" eaLnBrk="0" fontAlgn="base" latinLnBrk="0" hangingPunct="0">
              <a:lnSpc>
                <a:spcPct val="100000"/>
              </a:lnSpc>
              <a:spcBef>
                <a:spcPct val="20000"/>
              </a:spcBef>
              <a:spcAft>
                <a:spcPct val="0"/>
              </a:spcAft>
              <a:buClrTx/>
              <a:buSzTx/>
              <a:buFontTx/>
              <a:buNone/>
              <a:tabLst/>
              <a:defRPr/>
            </a:pPr>
            <a:r>
              <a:rPr lang="en-US" b="1" kern="0" dirty="0" smtClean="0">
                <a:solidFill>
                  <a:schemeClr val="accent1"/>
                </a:solidFill>
                <a:latin typeface="+mn-lt"/>
              </a:rPr>
              <a:t> or farriery </a:t>
            </a:r>
            <a:r>
              <a:rPr kumimoji="0" lang="en-US" b="1" i="0" u="none" strike="noStrike" kern="0" cap="none" spc="0" normalizeH="0" baseline="0" noProof="0" dirty="0" smtClean="0">
                <a:ln>
                  <a:noFill/>
                </a:ln>
                <a:solidFill>
                  <a:schemeClr val="accent1"/>
                </a:solidFill>
                <a:effectLst/>
                <a:uLnTx/>
                <a:uFillTx/>
                <a:latin typeface="+mn-lt"/>
              </a:rPr>
              <a:t>can make things worse breeding less than ideal conformation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b="1" i="0" u="none" strike="noStrike" kern="0" cap="none" spc="0" normalizeH="0" baseline="0" noProof="0" dirty="0" smtClean="0">
                <a:ln>
                  <a:noFill/>
                </a:ln>
                <a:solidFill>
                  <a:schemeClr val="accent1"/>
                </a:solidFill>
                <a:effectLst/>
                <a:uLnTx/>
                <a:uFillTx/>
                <a:latin typeface="+mn-lt"/>
              </a:rPr>
              <a:t> is the underlying cause of most leg and hoof problems</a:t>
            </a:r>
            <a:endParaRPr kumimoji="0" lang="en-US" b="1" i="0" u="none" strike="noStrike" kern="0" cap="none" spc="0" normalizeH="0" baseline="0" noProof="0" dirty="0">
              <a:ln>
                <a:noFill/>
              </a:ln>
              <a:solidFill>
                <a:schemeClr val="accent1"/>
              </a:solidFill>
              <a:effectLst/>
              <a:uLnTx/>
              <a:uFillTx/>
              <a:latin typeface="+mn-lt"/>
            </a:endParaRPr>
          </a:p>
        </p:txBody>
      </p:sp>
      <p:sp>
        <p:nvSpPr>
          <p:cNvPr id="12" name="TextBox 11"/>
          <p:cNvSpPr txBox="1"/>
          <p:nvPr/>
        </p:nvSpPr>
        <p:spPr>
          <a:xfrm>
            <a:off x="5429070" y="1561911"/>
            <a:ext cx="3124200" cy="1323439"/>
          </a:xfrm>
          <a:prstGeom prst="rect">
            <a:avLst/>
          </a:prstGeom>
          <a:solidFill>
            <a:schemeClr val="bg2">
              <a:alpha val="37000"/>
            </a:schemeClr>
          </a:solidFill>
        </p:spPr>
        <p:txBody>
          <a:bodyPr wrap="square" rtlCol="0">
            <a:spAutoFit/>
          </a:bodyPr>
          <a:lstStyle/>
          <a:p>
            <a:r>
              <a:rPr lang="en-US" sz="2000" b="1" dirty="0" smtClean="0">
                <a:solidFill>
                  <a:schemeClr val="accent1"/>
                </a:solidFill>
              </a:rPr>
              <a:t>This hoof shape was caused by attempting to correct less than ideal conformation</a:t>
            </a:r>
          </a:p>
        </p:txBody>
      </p:sp>
      <p:sp>
        <p:nvSpPr>
          <p:cNvPr id="13" name="TextBox 12"/>
          <p:cNvSpPr txBox="1"/>
          <p:nvPr/>
        </p:nvSpPr>
        <p:spPr>
          <a:xfrm>
            <a:off x="5419635" y="4761449"/>
            <a:ext cx="3124200" cy="1323439"/>
          </a:xfrm>
          <a:prstGeom prst="rect">
            <a:avLst/>
          </a:prstGeom>
          <a:solidFill>
            <a:schemeClr val="bg2">
              <a:alpha val="44000"/>
            </a:schemeClr>
          </a:solidFill>
        </p:spPr>
        <p:txBody>
          <a:bodyPr wrap="square" rtlCol="0">
            <a:spAutoFit/>
          </a:bodyPr>
          <a:lstStyle/>
          <a:p>
            <a:r>
              <a:rPr lang="en-US" sz="2000" b="1" dirty="0" smtClean="0">
                <a:solidFill>
                  <a:schemeClr val="accent1"/>
                </a:solidFill>
              </a:rPr>
              <a:t>Remember the hoof is a plastic form on the end of a more rigid form, the leg.</a:t>
            </a:r>
          </a:p>
        </p:txBody>
      </p:sp>
      <p:sp>
        <p:nvSpPr>
          <p:cNvPr id="9" name="Footer Placeholder 8"/>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same hooves from the bottom.</a:t>
            </a:r>
            <a:endParaRPr lang="en-US" dirty="0"/>
          </a:p>
        </p:txBody>
      </p:sp>
      <p:pic>
        <p:nvPicPr>
          <p:cNvPr id="5" name="Content Placeholder 4" descr="Lateral flare.jpg"/>
          <p:cNvPicPr>
            <a:picLocks noGrp="1" noChangeAspect="1"/>
          </p:cNvPicPr>
          <p:nvPr>
            <p:ph sz="half" idx="2"/>
          </p:nvPr>
        </p:nvPicPr>
        <p:blipFill>
          <a:blip r:embed="rId2" cstate="print"/>
          <a:stretch>
            <a:fillRect/>
          </a:stretch>
        </p:blipFill>
        <p:spPr>
          <a:xfrm>
            <a:off x="4648200" y="1529478"/>
            <a:ext cx="4038600" cy="4365714"/>
          </a:xfrm>
        </p:spPr>
      </p:pic>
      <p:pic>
        <p:nvPicPr>
          <p:cNvPr id="6" name="Content Placeholder 5" descr="Lateral flare 2.jpg"/>
          <p:cNvPicPr>
            <a:picLocks noGrp="1" noChangeAspect="1"/>
          </p:cNvPicPr>
          <p:nvPr>
            <p:ph sz="half" idx="1"/>
          </p:nvPr>
        </p:nvPicPr>
        <p:blipFill>
          <a:blip r:embed="rId3" cstate="print"/>
          <a:stretch>
            <a:fillRect/>
          </a:stretch>
        </p:blipFill>
        <p:spPr>
          <a:xfrm>
            <a:off x="609600" y="1449354"/>
            <a:ext cx="3781184" cy="4525963"/>
          </a:xfrm>
        </p:spPr>
      </p:pic>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trimming.</a:t>
            </a:r>
            <a:br>
              <a:rPr lang="en-US" dirty="0" smtClean="0"/>
            </a:br>
            <a:r>
              <a:rPr lang="en-US" dirty="0" smtClean="0"/>
              <a:t>This horse now toes in more.</a:t>
            </a:r>
            <a:endParaRPr lang="en-US" dirty="0"/>
          </a:p>
        </p:txBody>
      </p:sp>
      <p:pic>
        <p:nvPicPr>
          <p:cNvPr id="5" name="Content Placeholder 4" descr="Lateral flare post trim.jpg"/>
          <p:cNvPicPr>
            <a:picLocks noGrp="1" noChangeAspect="1"/>
          </p:cNvPicPr>
          <p:nvPr>
            <p:ph sz="half" idx="2"/>
          </p:nvPr>
        </p:nvPicPr>
        <p:blipFill>
          <a:blip r:embed="rId2" cstate="print"/>
          <a:stretch>
            <a:fillRect/>
          </a:stretch>
        </p:blipFill>
        <p:spPr>
          <a:xfrm>
            <a:off x="4800900" y="1600200"/>
            <a:ext cx="3733199" cy="4525963"/>
          </a:xfrm>
        </p:spPr>
      </p:pic>
      <p:pic>
        <p:nvPicPr>
          <p:cNvPr id="6" name="Content Placeholder 5" descr="Lateralflare2post trim.jpg"/>
          <p:cNvPicPr>
            <a:picLocks noGrp="1" noChangeAspect="1"/>
          </p:cNvPicPr>
          <p:nvPr>
            <p:ph sz="half" idx="1"/>
          </p:nvPr>
        </p:nvPicPr>
        <p:blipFill>
          <a:blip r:embed="rId3" cstate="print"/>
          <a:stretch>
            <a:fillRect/>
          </a:stretch>
        </p:blipFill>
        <p:spPr>
          <a:xfrm>
            <a:off x="587512" y="1600200"/>
            <a:ext cx="3777975" cy="4525963"/>
          </a:xfrm>
        </p:spPr>
      </p:pic>
      <p:sp>
        <p:nvSpPr>
          <p:cNvPr id="7" name="Footer Placeholder 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the hoof and leg.</a:t>
            </a:r>
            <a:endParaRPr lang="en-US" dirty="0"/>
          </a:p>
        </p:txBody>
      </p:sp>
      <p:sp>
        <p:nvSpPr>
          <p:cNvPr id="4" name="Content Placeholder 3"/>
          <p:cNvSpPr>
            <a:spLocks noGrp="1"/>
          </p:cNvSpPr>
          <p:nvPr>
            <p:ph sz="half" idx="2"/>
          </p:nvPr>
        </p:nvSpPr>
        <p:spPr>
          <a:xfrm>
            <a:off x="4601244" y="1447800"/>
            <a:ext cx="4038600" cy="4406326"/>
          </a:xfrm>
        </p:spPr>
        <p:txBody>
          <a:bodyPr/>
          <a:lstStyle/>
          <a:p>
            <a:r>
              <a:rPr lang="en-US" sz="1600" dirty="0" smtClean="0"/>
              <a:t>This individual carries more weight on the inside heel of both fore hooves.</a:t>
            </a:r>
          </a:p>
          <a:p>
            <a:r>
              <a:rPr lang="en-US" sz="1600" dirty="0" smtClean="0"/>
              <a:t>When this is combined with poor trimming and shoe fitting the soundness of the horse will be challenged.</a:t>
            </a:r>
          </a:p>
          <a:p>
            <a:r>
              <a:rPr lang="en-US" sz="1600" dirty="0" smtClean="0"/>
              <a:t>This horse should be shod to land as level as possible. And the shoe should be fitted with a little more shoe exposed on the inside. In some cases  this will make the conformation fault appear more pronounced. This may also make it more likely that the horse will step on the shoe with the opposite hoof. Neither should be the first consideration of the farrier.</a:t>
            </a:r>
          </a:p>
        </p:txBody>
      </p:sp>
      <p:pic>
        <p:nvPicPr>
          <p:cNvPr id="5" name="Content Placeholder 4" descr="DSC00493"/>
          <p:cNvPicPr>
            <a:picLocks noGrp="1" noChangeAspect="1" noChangeArrowheads="1"/>
          </p:cNvPicPr>
          <p:nvPr>
            <p:ph sz="half" idx="1"/>
          </p:nvPr>
        </p:nvPicPr>
        <p:blipFill>
          <a:blip r:embed="rId2" cstate="print"/>
          <a:srcRect/>
          <a:stretch>
            <a:fillRect/>
          </a:stretch>
        </p:blipFill>
        <p:spPr>
          <a:xfrm>
            <a:off x="381000" y="1434526"/>
            <a:ext cx="4038600" cy="4419600"/>
          </a:xfrm>
          <a:noFill/>
          <a:ln/>
        </p:spPr>
      </p:pic>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8229600" cy="1143000"/>
          </a:xfrm>
        </p:spPr>
        <p:txBody>
          <a:bodyPr/>
          <a:lstStyle/>
          <a:p>
            <a:r>
              <a:rPr lang="en-US" dirty="0" smtClean="0"/>
              <a:t>Supporting the leg and hoof.</a:t>
            </a:r>
            <a:endParaRPr lang="en-US" dirty="0"/>
          </a:p>
        </p:txBody>
      </p:sp>
      <p:pic>
        <p:nvPicPr>
          <p:cNvPr id="9" name="Content Placeholder 8" descr="Post shoeing.jpg"/>
          <p:cNvPicPr>
            <a:picLocks noGrp="1" noChangeAspect="1"/>
          </p:cNvPicPr>
          <p:nvPr>
            <p:ph sz="quarter" idx="4"/>
          </p:nvPr>
        </p:nvPicPr>
        <p:blipFill>
          <a:blip r:embed="rId2"/>
          <a:stretch>
            <a:fillRect/>
          </a:stretch>
        </p:blipFill>
        <p:spPr>
          <a:xfrm>
            <a:off x="4661234" y="2590800"/>
            <a:ext cx="4041775" cy="3034460"/>
          </a:xfrm>
        </p:spPr>
      </p:pic>
      <p:pic>
        <p:nvPicPr>
          <p:cNvPr id="12" name="Content Placeholder 11" descr="Picture1.jpg"/>
          <p:cNvPicPr>
            <a:picLocks noGrp="1" noChangeAspect="1"/>
          </p:cNvPicPr>
          <p:nvPr>
            <p:ph sz="half" idx="2"/>
          </p:nvPr>
        </p:nvPicPr>
        <p:blipFill>
          <a:blip r:embed="rId3"/>
          <a:stretch>
            <a:fillRect/>
          </a:stretch>
        </p:blipFill>
        <p:spPr>
          <a:xfrm>
            <a:off x="670137" y="2174875"/>
            <a:ext cx="3614314" cy="3951288"/>
          </a:xfrm>
        </p:spPr>
      </p:pic>
      <p:grpSp>
        <p:nvGrpSpPr>
          <p:cNvPr id="27" name="Group 26"/>
          <p:cNvGrpSpPr/>
          <p:nvPr/>
        </p:nvGrpSpPr>
        <p:grpSpPr>
          <a:xfrm>
            <a:off x="1600200" y="2209800"/>
            <a:ext cx="1980407" cy="2514600"/>
            <a:chOff x="1600200" y="2209800"/>
            <a:chExt cx="1980407" cy="2514600"/>
          </a:xfrm>
        </p:grpSpPr>
        <p:cxnSp>
          <p:nvCxnSpPr>
            <p:cNvPr id="25" name="Straight Connector 24"/>
            <p:cNvCxnSpPr/>
            <p:nvPr/>
          </p:nvCxnSpPr>
          <p:spPr>
            <a:xfrm rot="16200000" flipH="1">
              <a:off x="1219200" y="2667000"/>
              <a:ext cx="990600" cy="762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914400" y="3886200"/>
              <a:ext cx="1524000" cy="152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725632" y="3598968"/>
              <a:ext cx="1634543" cy="7540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199606" y="2514600"/>
              <a:ext cx="610394"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715000" y="4953000"/>
            <a:ext cx="1981200" cy="458788"/>
            <a:chOff x="5715000" y="4953000"/>
            <a:chExt cx="1981200" cy="458788"/>
          </a:xfrm>
        </p:grpSpPr>
        <p:cxnSp>
          <p:nvCxnSpPr>
            <p:cNvPr id="15" name="Straight Arrow Connector 14"/>
            <p:cNvCxnSpPr/>
            <p:nvPr/>
          </p:nvCxnSpPr>
          <p:spPr>
            <a:xfrm rot="10800000">
              <a:off x="5715000" y="5410200"/>
              <a:ext cx="685800"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162800" y="5410200"/>
              <a:ext cx="533400"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96000" y="4953000"/>
              <a:ext cx="1371600" cy="400110"/>
            </a:xfrm>
            <a:prstGeom prst="rect">
              <a:avLst/>
            </a:prstGeom>
            <a:noFill/>
          </p:spPr>
          <p:txBody>
            <a:bodyPr wrap="square" rtlCol="0">
              <a:spAutoFit/>
            </a:bodyPr>
            <a:lstStyle/>
            <a:p>
              <a:r>
                <a:rPr lang="en-US" sz="2000" b="1" dirty="0" smtClean="0">
                  <a:solidFill>
                    <a:schemeClr val="bg1"/>
                  </a:solidFill>
                </a:rPr>
                <a:t>Support</a:t>
              </a:r>
            </a:p>
          </p:txBody>
        </p:sp>
      </p:grpSp>
      <p:sp>
        <p:nvSpPr>
          <p:cNvPr id="17" name="Footer Placeholder 16"/>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724"/>
            <a:ext cx="8229600" cy="1143000"/>
          </a:xfrm>
        </p:spPr>
        <p:txBody>
          <a:bodyPr/>
          <a:lstStyle/>
          <a:p>
            <a:r>
              <a:rPr lang="en-US" dirty="0" smtClean="0"/>
              <a:t>Mismatched feet</a:t>
            </a:r>
            <a:endParaRPr lang="en-US" dirty="0"/>
          </a:p>
        </p:txBody>
      </p:sp>
      <p:pic>
        <p:nvPicPr>
          <p:cNvPr id="5" name="Content Placeholder 4" descr="Broken back HPA2.jpg"/>
          <p:cNvPicPr>
            <a:picLocks noGrp="1" noChangeAspect="1"/>
          </p:cNvPicPr>
          <p:nvPr>
            <p:ph sz="half" idx="1"/>
          </p:nvPr>
        </p:nvPicPr>
        <p:blipFill>
          <a:blip r:embed="rId2"/>
          <a:stretch>
            <a:fillRect/>
          </a:stretch>
        </p:blipFill>
        <p:spPr>
          <a:xfrm>
            <a:off x="457200" y="2348034"/>
            <a:ext cx="4038600" cy="3030294"/>
          </a:xfrm>
        </p:spPr>
      </p:pic>
      <p:pic>
        <p:nvPicPr>
          <p:cNvPr id="6" name="Content Placeholder 5" descr="Post shoeing2.jpg"/>
          <p:cNvPicPr>
            <a:picLocks noGrp="1" noChangeAspect="1"/>
          </p:cNvPicPr>
          <p:nvPr>
            <p:ph sz="half" idx="2"/>
          </p:nvPr>
        </p:nvPicPr>
        <p:blipFill>
          <a:blip r:embed="rId3"/>
          <a:stretch>
            <a:fillRect/>
          </a:stretch>
        </p:blipFill>
        <p:spPr>
          <a:xfrm>
            <a:off x="4648200" y="2348034"/>
            <a:ext cx="4038600" cy="3030294"/>
          </a:xfrm>
        </p:spPr>
      </p:pic>
      <p:cxnSp>
        <p:nvCxnSpPr>
          <p:cNvPr id="8" name="Straight Arrow Connector 7"/>
          <p:cNvCxnSpPr/>
          <p:nvPr/>
        </p:nvCxnSpPr>
        <p:spPr>
          <a:xfrm rot="5400000">
            <a:off x="1296194" y="3733800"/>
            <a:ext cx="2285206" cy="7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2172494" y="5142706"/>
            <a:ext cx="381000" cy="158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6668294" y="4990306"/>
            <a:ext cx="381000" cy="158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563394" y="3580606"/>
            <a:ext cx="2285206" cy="7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3257" y="1121958"/>
            <a:ext cx="4038600" cy="1323439"/>
          </a:xfrm>
          <a:prstGeom prst="rect">
            <a:avLst/>
          </a:prstGeom>
          <a:solidFill>
            <a:schemeClr val="bg1">
              <a:alpha val="24000"/>
            </a:schemeClr>
          </a:solidFill>
        </p:spPr>
        <p:txBody>
          <a:bodyPr wrap="square" rtlCol="0">
            <a:spAutoFit/>
          </a:bodyPr>
          <a:lstStyle/>
          <a:p>
            <a:r>
              <a:rPr lang="en-US" sz="2000" b="1" dirty="0" smtClean="0">
                <a:solidFill>
                  <a:schemeClr val="tx2"/>
                </a:solidFill>
              </a:rPr>
              <a:t>While this has made the horse more comfortable the underlying conformation defect still remains unchanged.</a:t>
            </a:r>
          </a:p>
        </p:txBody>
      </p:sp>
      <p:sp>
        <p:nvSpPr>
          <p:cNvPr id="11" name="Footer Placeholder 10"/>
          <p:cNvSpPr>
            <a:spLocks noGrp="1"/>
          </p:cNvSpPr>
          <p:nvPr>
            <p:ph type="ftr" sz="quarter" idx="11"/>
          </p:nvPr>
        </p:nvSpPr>
        <p:spPr/>
        <p:txBody>
          <a:bodyPr/>
          <a:lstStyle/>
          <a:p>
            <a:pPr>
              <a:defRPr/>
            </a:pPr>
            <a:r>
              <a:rPr lang="en-US" dirty="0" smtClean="0"/>
              <a:t>Gerard Laverty A.W.C.F.</a:t>
            </a:r>
            <a:endParaRPr lang="en-US" dirty="0"/>
          </a:p>
        </p:txBody>
      </p:sp>
      <p:sp>
        <p:nvSpPr>
          <p:cNvPr id="12" name="TextBox 11"/>
          <p:cNvSpPr txBox="1"/>
          <p:nvPr/>
        </p:nvSpPr>
        <p:spPr>
          <a:xfrm>
            <a:off x="2209800" y="5410200"/>
            <a:ext cx="1905000" cy="707886"/>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dirty="0" smtClean="0">
                <a:solidFill>
                  <a:schemeClr val="tx2"/>
                </a:solidFill>
              </a:rPr>
              <a:t>Heel of the shoe.</a:t>
            </a:r>
          </a:p>
        </p:txBody>
      </p:sp>
      <p:sp>
        <p:nvSpPr>
          <p:cNvPr id="15" name="TextBox 14"/>
          <p:cNvSpPr txBox="1"/>
          <p:nvPr/>
        </p:nvSpPr>
        <p:spPr>
          <a:xfrm>
            <a:off x="6781800" y="5410200"/>
            <a:ext cx="1905000" cy="707886"/>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dirty="0" smtClean="0">
                <a:solidFill>
                  <a:schemeClr val="tx2"/>
                </a:solidFill>
              </a:rPr>
              <a:t>Heel of the shoe.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1143000"/>
          </a:xfrm>
        </p:spPr>
        <p:txBody>
          <a:bodyPr/>
          <a:lstStyle/>
          <a:p>
            <a:r>
              <a:rPr lang="en-US" dirty="0" smtClean="0"/>
              <a:t>Chapter 5.</a:t>
            </a:r>
            <a:endParaRPr lang="en-US" dirty="0"/>
          </a:p>
        </p:txBody>
      </p:sp>
      <p:sp>
        <p:nvSpPr>
          <p:cNvPr id="3" name="Content Placeholder 2"/>
          <p:cNvSpPr>
            <a:spLocks noGrp="1"/>
          </p:cNvSpPr>
          <p:nvPr>
            <p:ph idx="1"/>
          </p:nvPr>
        </p:nvSpPr>
        <p:spPr/>
        <p:txBody>
          <a:bodyPr/>
          <a:lstStyle/>
          <a:p>
            <a:r>
              <a:rPr lang="en-US" dirty="0" smtClean="0"/>
              <a:t>Do all horses need shoes.</a:t>
            </a:r>
          </a:p>
          <a:p>
            <a:r>
              <a:rPr lang="en-US" dirty="0" smtClean="0"/>
              <a:t>Alternatives to steel shoes.</a:t>
            </a:r>
          </a:p>
          <a:p>
            <a:r>
              <a:rPr lang="en-US" dirty="0" smtClean="0"/>
              <a:t>The role of pads.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766" y="228599"/>
            <a:ext cx="4333688" cy="6492875"/>
          </a:xfrm>
          <a:prstGeom prst="rect">
            <a:avLst/>
          </a:prstGeom>
        </p:spPr>
      </p:pic>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all horse need shoes.</a:t>
            </a:r>
            <a:endParaRPr lang="en-US" dirty="0"/>
          </a:p>
        </p:txBody>
      </p:sp>
      <p:sp>
        <p:nvSpPr>
          <p:cNvPr id="3" name="Content Placeholder 2"/>
          <p:cNvSpPr>
            <a:spLocks noGrp="1"/>
          </p:cNvSpPr>
          <p:nvPr>
            <p:ph idx="1"/>
          </p:nvPr>
        </p:nvSpPr>
        <p:spPr/>
        <p:txBody>
          <a:bodyPr/>
          <a:lstStyle/>
          <a:p>
            <a:r>
              <a:rPr lang="en-US" sz="2400" dirty="0" smtClean="0"/>
              <a:t>Horses should be shod for the following reasons.</a:t>
            </a:r>
          </a:p>
          <a:p>
            <a:r>
              <a:rPr lang="en-US" sz="2400" dirty="0" smtClean="0">
                <a:solidFill>
                  <a:srgbClr val="FF0000"/>
                </a:solidFill>
              </a:rPr>
              <a:t>Protection: </a:t>
            </a:r>
            <a:r>
              <a:rPr lang="en-US" sz="2400" dirty="0" smtClean="0"/>
              <a:t>A variety of diseases or a hoof wall that will wear too short are a common reason to shoe.</a:t>
            </a:r>
          </a:p>
          <a:p>
            <a:r>
              <a:rPr lang="en-US" sz="2400" dirty="0" smtClean="0">
                <a:solidFill>
                  <a:srgbClr val="FF0000"/>
                </a:solidFill>
              </a:rPr>
              <a:t>Traction:  </a:t>
            </a:r>
            <a:r>
              <a:rPr lang="en-US" sz="2400" dirty="0" smtClean="0"/>
              <a:t>More or less grip may be necessary depending on the discipline the horse is used in.</a:t>
            </a:r>
          </a:p>
          <a:p>
            <a:r>
              <a:rPr lang="en-US" sz="2400" dirty="0" smtClean="0">
                <a:solidFill>
                  <a:srgbClr val="FF0000"/>
                </a:solidFill>
              </a:rPr>
              <a:t>Support: </a:t>
            </a:r>
            <a:r>
              <a:rPr lang="en-US" sz="2400" dirty="0" smtClean="0"/>
              <a:t>Due to conformation or disease a therapeutic shoe may be needed to improve or maintain the soundness level of the horse.</a:t>
            </a:r>
          </a:p>
          <a:p>
            <a:r>
              <a:rPr lang="en-US" sz="2400" dirty="0" smtClean="0">
                <a:solidFill>
                  <a:srgbClr val="FF0000"/>
                </a:solidFill>
              </a:rPr>
              <a:t>Most farriers will have about 15% - 30% of their clients horses barefoot.</a:t>
            </a:r>
            <a:endParaRPr lang="en-US" sz="2400" dirty="0">
              <a:solidFill>
                <a:srgbClr val="FF0000"/>
              </a:solidFill>
            </a:endParaRP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What is it</a:t>
            </a:r>
          </a:p>
        </p:txBody>
      </p:sp>
      <p:sp>
        <p:nvSpPr>
          <p:cNvPr id="5123" name="Rectangle 3"/>
          <p:cNvSpPr>
            <a:spLocks noGrp="1" noChangeArrowheads="1"/>
          </p:cNvSpPr>
          <p:nvPr>
            <p:ph type="body" idx="1"/>
          </p:nvPr>
        </p:nvSpPr>
        <p:spPr>
          <a:xfrm>
            <a:off x="452773" y="1417638"/>
            <a:ext cx="8229600" cy="4525963"/>
          </a:xfrm>
        </p:spPr>
        <p:txBody>
          <a:bodyPr/>
          <a:lstStyle/>
          <a:p>
            <a:pPr eaLnBrk="1" hangingPunct="1"/>
            <a:r>
              <a:rPr lang="en-US" sz="2000" dirty="0" smtClean="0"/>
              <a:t>Good hoof care will keep a horse healthier and owner happier with their performance.</a:t>
            </a:r>
          </a:p>
          <a:p>
            <a:pPr eaLnBrk="1" hangingPunct="1"/>
            <a:endParaRPr lang="en-US" sz="2000" dirty="0" smtClean="0"/>
          </a:p>
          <a:p>
            <a:pPr eaLnBrk="1" hangingPunct="1"/>
            <a:r>
              <a:rPr lang="en-US" sz="2000" dirty="0" smtClean="0"/>
              <a:t>A healthy hoof will be at the ideal length, angle and shape determined by nature for that individual, able to protect the sensitive foot inside the hoof and support the horse under normal conditions.</a:t>
            </a:r>
          </a:p>
          <a:p>
            <a:pPr eaLnBrk="1" hangingPunct="1">
              <a:buNone/>
            </a:pPr>
            <a:r>
              <a:rPr lang="en-US" sz="2000" dirty="0" smtClean="0"/>
              <a:t> </a:t>
            </a:r>
          </a:p>
          <a:p>
            <a:pPr eaLnBrk="1" hangingPunct="1"/>
            <a:r>
              <a:rPr lang="en-US" sz="2000" dirty="0" smtClean="0"/>
              <a:t>Breeding and environmental conditions are often the limiting factors that prevent having healthy hooves.</a:t>
            </a:r>
          </a:p>
          <a:p>
            <a:pPr eaLnBrk="1" hangingPunct="1">
              <a:buNone/>
            </a:pPr>
            <a:endParaRPr lang="en-US" sz="2000" dirty="0" smtClean="0"/>
          </a:p>
          <a:p>
            <a:pPr eaLnBrk="1" hangingPunct="1"/>
            <a:r>
              <a:rPr lang="en-US" sz="2000" dirty="0" smtClean="0"/>
              <a:t> For example, if the horse has a low flat hoof it can never be made into a deep upright one, but keeping the hoof as dry as possible will make the hoof stronger.</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ot 3 copy.jpg"/>
          <p:cNvPicPr>
            <a:picLocks noChangeAspect="1"/>
          </p:cNvPicPr>
          <p:nvPr/>
        </p:nvPicPr>
        <p:blipFill>
          <a:blip r:embed="rId2"/>
          <a:stretch>
            <a:fillRect/>
          </a:stretch>
        </p:blipFill>
        <p:spPr>
          <a:xfrm>
            <a:off x="4596714" y="1897152"/>
            <a:ext cx="4038600" cy="3009900"/>
          </a:xfrm>
          <a:prstGeom prst="rect">
            <a:avLst/>
          </a:prstGeom>
        </p:spPr>
      </p:pic>
      <p:sp>
        <p:nvSpPr>
          <p:cNvPr id="2" name="Title 1"/>
          <p:cNvSpPr>
            <a:spLocks noGrp="1"/>
          </p:cNvSpPr>
          <p:nvPr>
            <p:ph type="title"/>
          </p:nvPr>
        </p:nvSpPr>
        <p:spPr>
          <a:xfrm>
            <a:off x="304800" y="-218179"/>
            <a:ext cx="3124200" cy="1143000"/>
          </a:xfrm>
        </p:spPr>
        <p:txBody>
          <a:bodyPr/>
          <a:lstStyle/>
          <a:p>
            <a:r>
              <a:rPr lang="en-US" dirty="0" smtClean="0"/>
              <a:t>Hoof Boots</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pic>
        <p:nvPicPr>
          <p:cNvPr id="5" name="Content Placeholder 4" descr="Boot.jpg"/>
          <p:cNvPicPr>
            <a:picLocks noGrp="1" noChangeAspect="1"/>
          </p:cNvPicPr>
          <p:nvPr>
            <p:ph idx="1"/>
          </p:nvPr>
        </p:nvPicPr>
        <p:blipFill>
          <a:blip r:embed="rId3"/>
          <a:stretch>
            <a:fillRect/>
          </a:stretch>
        </p:blipFill>
        <p:spPr>
          <a:xfrm>
            <a:off x="692150" y="1190804"/>
            <a:ext cx="3517900" cy="3670300"/>
          </a:xfrm>
        </p:spPr>
      </p:pic>
      <p:sp>
        <p:nvSpPr>
          <p:cNvPr id="12" name="Rectangle 11"/>
          <p:cNvSpPr/>
          <p:nvPr/>
        </p:nvSpPr>
        <p:spPr>
          <a:xfrm>
            <a:off x="416268" y="716590"/>
            <a:ext cx="4572000" cy="1200329"/>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solidFill>
                  <a:schemeClr val="tx2"/>
                </a:solidFill>
              </a:rPr>
              <a:t>Keeping your horse barefoot would be the best solution, unfortunately not many  horses can stay sound and work barefoot.</a:t>
            </a:r>
          </a:p>
        </p:txBody>
      </p:sp>
      <p:sp>
        <p:nvSpPr>
          <p:cNvPr id="14" name="Rectangle 13"/>
          <p:cNvSpPr/>
          <p:nvPr/>
        </p:nvSpPr>
        <p:spPr>
          <a:xfrm>
            <a:off x="457200" y="4953000"/>
            <a:ext cx="4572000" cy="1200329"/>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Using boots has become a more common practice. For horses who only need some protection for light riding this can be an option.</a:t>
            </a:r>
          </a:p>
        </p:txBody>
      </p:sp>
      <p:sp>
        <p:nvSpPr>
          <p:cNvPr id="9" name="TextBox 8"/>
          <p:cNvSpPr txBox="1"/>
          <p:nvPr/>
        </p:nvSpPr>
        <p:spPr>
          <a:xfrm>
            <a:off x="5181600" y="736356"/>
            <a:ext cx="3505200" cy="120032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b="1" dirty="0" smtClean="0">
                <a:solidFill>
                  <a:schemeClr val="tx2"/>
                </a:solidFill>
              </a:rPr>
              <a:t>A good fit is important and the hooves will need to be trimmed on a regular schedule.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to steel shoes</a:t>
            </a:r>
            <a:endParaRPr lang="en-US" dirty="0"/>
          </a:p>
        </p:txBody>
      </p:sp>
      <p:pic>
        <p:nvPicPr>
          <p:cNvPr id="4" name="Content Placeholder 3" descr="DSC01581.JPG"/>
          <p:cNvPicPr>
            <a:picLocks noGrp="1" noChangeAspect="1"/>
          </p:cNvPicPr>
          <p:nvPr>
            <p:ph idx="1"/>
          </p:nvPr>
        </p:nvPicPr>
        <p:blipFill>
          <a:blip r:embed="rId2" cstate="print"/>
          <a:stretch>
            <a:fillRect/>
          </a:stretch>
        </p:blipFill>
        <p:spPr>
          <a:xfrm>
            <a:off x="2956983" y="1371600"/>
            <a:ext cx="6034617" cy="4343400"/>
          </a:xfrm>
        </p:spPr>
      </p:pic>
      <p:sp>
        <p:nvSpPr>
          <p:cNvPr id="5" name="TextBox 4"/>
          <p:cNvSpPr txBox="1"/>
          <p:nvPr/>
        </p:nvSpPr>
        <p:spPr>
          <a:xfrm>
            <a:off x="415599" y="1293317"/>
            <a:ext cx="4038600" cy="3170099"/>
          </a:xfrm>
          <a:prstGeom prst="rect">
            <a:avLst/>
          </a:prstGeom>
          <a:gradFill>
            <a:gsLst>
              <a:gs pos="0">
                <a:schemeClr val="bg2">
                  <a:alpha val="26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There are a variety of alternatives to steel shoes today. Plastic shoes can be nailed or glued to the hoof. Some can be molded in hot water while other are trimmed to fit. A shoe can be made from a two part urethane glue or an aluminum shoe can be glued to the hoof.</a:t>
            </a:r>
          </a:p>
        </p:txBody>
      </p: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
        <p:nvSpPr>
          <p:cNvPr id="8" name="Rectangle 7"/>
          <p:cNvSpPr/>
          <p:nvPr/>
        </p:nvSpPr>
        <p:spPr>
          <a:xfrm>
            <a:off x="4419600" y="5044896"/>
            <a:ext cx="4572000" cy="1200329"/>
          </a:xfrm>
          <a:prstGeom prst="rect">
            <a:avLst/>
          </a:prstGeom>
          <a:gradFill>
            <a:gsLst>
              <a:gs pos="0">
                <a:schemeClr val="accent1">
                  <a:shade val="30000"/>
                  <a:satMod val="115000"/>
                  <a:alpha val="26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t> The higher cost and lack of familiarity with the application process discourages most farriers and owners from using a glue on shoe.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Barefoot Horse</a:t>
            </a:r>
            <a:endParaRPr lang="en-US" dirty="0"/>
          </a:p>
        </p:txBody>
      </p:sp>
      <p:sp>
        <p:nvSpPr>
          <p:cNvPr id="3" name="Content Placeholder 2"/>
          <p:cNvSpPr>
            <a:spLocks noGrp="1"/>
          </p:cNvSpPr>
          <p:nvPr>
            <p:ph idx="1"/>
          </p:nvPr>
        </p:nvSpPr>
        <p:spPr>
          <a:xfrm>
            <a:off x="457200" y="1676400"/>
            <a:ext cx="8229600" cy="4525963"/>
          </a:xfrm>
        </p:spPr>
        <p:txBody>
          <a:bodyPr/>
          <a:lstStyle/>
          <a:p>
            <a:r>
              <a:rPr lang="en-US" sz="2000" dirty="0" smtClean="0"/>
              <a:t>In the past twenty years there have been a range of ideas on how a hoof should be trimmed. Some are based on studies of feral horses while others try to impose a rigid formula no matter what the conformation.</a:t>
            </a:r>
          </a:p>
          <a:p>
            <a:r>
              <a:rPr lang="en-US" sz="2000" dirty="0" smtClean="0"/>
              <a:t>If you think your horse could go barefoot choose a time of year when the hooves will be at their driest and your horse will not be working too hard.</a:t>
            </a:r>
          </a:p>
          <a:p>
            <a:r>
              <a:rPr lang="en-US" sz="2000" dirty="0" smtClean="0"/>
              <a:t>The goal should be a sound horse working comfortably.</a:t>
            </a:r>
          </a:p>
          <a:p>
            <a:r>
              <a:rPr lang="en-US" sz="2000" dirty="0" smtClean="0"/>
              <a:t>If your current farrier is hesitant to explore this option don’t just assume it’s because he/she fears a loss of income. Every farrier has a percentage of client horses barefoot. It may be that your situation will not allow your horse to meet your demands while barefoot.</a:t>
            </a:r>
          </a:p>
          <a:p>
            <a:endParaRPr lang="en-US" sz="24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Pads</a:t>
            </a:r>
            <a:endParaRPr lang="en-US" dirty="0"/>
          </a:p>
        </p:txBody>
      </p:sp>
      <p:pic>
        <p:nvPicPr>
          <p:cNvPr id="4" name="Content Placeholder 3" descr="DSC01582.JPG"/>
          <p:cNvPicPr>
            <a:picLocks noGrp="1" noChangeAspect="1"/>
          </p:cNvPicPr>
          <p:nvPr>
            <p:ph idx="1"/>
          </p:nvPr>
        </p:nvPicPr>
        <p:blipFill>
          <a:blip r:embed="rId2" cstate="print"/>
          <a:stretch>
            <a:fillRect/>
          </a:stretch>
        </p:blipFill>
        <p:spPr>
          <a:xfrm>
            <a:off x="1600200" y="1371600"/>
            <a:ext cx="6034617" cy="4525963"/>
          </a:xfrm>
        </p:spPr>
      </p:pic>
      <p:sp>
        <p:nvSpPr>
          <p:cNvPr id="5" name="TextBox 4"/>
          <p:cNvSpPr txBox="1"/>
          <p:nvPr/>
        </p:nvSpPr>
        <p:spPr>
          <a:xfrm>
            <a:off x="548217" y="533400"/>
            <a:ext cx="2362200" cy="4093428"/>
          </a:xfrm>
          <a:prstGeom prst="rect">
            <a:avLst/>
          </a:prstGeom>
          <a:gradFill>
            <a:gsLst>
              <a:gs pos="0">
                <a:schemeClr val="bg2">
                  <a:alpha val="26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Pads can be a useful addition to the hoof. Depending on the situation a pad may offer protection, reduce concussion, or change the loading of different parts of the hoof</a:t>
            </a:r>
            <a:r>
              <a:rPr lang="en-US" sz="2000" dirty="0" smtClean="0"/>
              <a:t>. </a:t>
            </a:r>
          </a:p>
        </p:txBody>
      </p:sp>
      <p:sp>
        <p:nvSpPr>
          <p:cNvPr id="7" name="Rectangle 6"/>
          <p:cNvSpPr/>
          <p:nvPr/>
        </p:nvSpPr>
        <p:spPr>
          <a:xfrm>
            <a:off x="6858000" y="4038600"/>
            <a:ext cx="1981200" cy="2308324"/>
          </a:xfrm>
          <a:prstGeom prst="rect">
            <a:avLst/>
          </a:prstGeom>
          <a:gradFill>
            <a:gsLst>
              <a:gs pos="0">
                <a:schemeClr val="bg2">
                  <a:alpha val="26000"/>
                </a:schemeClr>
              </a:gs>
              <a:gs pos="50000">
                <a:schemeClr val="accent1">
                  <a:shade val="67500"/>
                  <a:satMod val="115000"/>
                </a:schemeClr>
              </a:gs>
              <a:gs pos="100000">
                <a:schemeClr val="accent1">
                  <a:shade val="100000"/>
                  <a:satMod val="115000"/>
                </a:schemeClr>
              </a:gs>
            </a:gsLst>
            <a:lin ang="16200000" scaled="1"/>
          </a:gradFill>
        </p:spPr>
        <p:txBody>
          <a:bodyPr wrap="square">
            <a:spAutoFit/>
          </a:bodyPr>
          <a:lstStyle/>
          <a:p>
            <a:r>
              <a:rPr lang="en-US" b="1" dirty="0" smtClean="0"/>
              <a:t>Adding a pad may make the sole of the hoof softer and thinner and may make it more difficult to keep a shoe in place. </a:t>
            </a:r>
            <a:endParaRPr lang="en-US" b="1" dirty="0"/>
          </a:p>
        </p:txBody>
      </p: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2725"/>
            <a:ext cx="5562600" cy="1143000"/>
          </a:xfrm>
        </p:spPr>
        <p:txBody>
          <a:bodyPr/>
          <a:lstStyle/>
          <a:p>
            <a:r>
              <a:rPr lang="en-US" dirty="0" smtClean="0"/>
              <a:t>Chapter 6 </a:t>
            </a:r>
            <a:r>
              <a:rPr lang="en-US" dirty="0" smtClean="0"/>
              <a:t/>
            </a:r>
            <a:br>
              <a:rPr lang="en-US" dirty="0" smtClean="0"/>
            </a:br>
            <a:r>
              <a:rPr lang="en-US" dirty="0" smtClean="0"/>
              <a:t>Common </a:t>
            </a:r>
            <a:r>
              <a:rPr lang="en-US" dirty="0" smtClean="0"/>
              <a:t>Problems</a:t>
            </a:r>
            <a:endParaRPr lang="en-US" dirty="0"/>
          </a:p>
        </p:txBody>
      </p:sp>
      <p:sp>
        <p:nvSpPr>
          <p:cNvPr id="3" name="Content Placeholder 2"/>
          <p:cNvSpPr>
            <a:spLocks noGrp="1"/>
          </p:cNvSpPr>
          <p:nvPr>
            <p:ph idx="1"/>
          </p:nvPr>
        </p:nvSpPr>
        <p:spPr/>
        <p:txBody>
          <a:bodyPr/>
          <a:lstStyle/>
          <a:p>
            <a:r>
              <a:rPr lang="en-US" dirty="0" smtClean="0"/>
              <a:t>Loose shoes</a:t>
            </a:r>
          </a:p>
          <a:p>
            <a:r>
              <a:rPr lang="en-US" dirty="0" smtClean="0"/>
              <a:t>Forging </a:t>
            </a:r>
          </a:p>
          <a:p>
            <a:r>
              <a:rPr lang="en-US" dirty="0" smtClean="0"/>
              <a:t>Brushing</a:t>
            </a:r>
          </a:p>
          <a:p>
            <a:r>
              <a:rPr lang="en-US" dirty="0" smtClean="0"/>
              <a:t>Abscess</a:t>
            </a:r>
          </a:p>
          <a:p>
            <a:pPr>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04800"/>
            <a:ext cx="4281499" cy="6324600"/>
          </a:xfrm>
          <a:prstGeom prst="rect">
            <a:avLst/>
          </a:prstGeom>
        </p:spPr>
      </p:pic>
      <p:sp>
        <p:nvSpPr>
          <p:cNvPr id="4" name="Footer Placeholder 3"/>
          <p:cNvSpPr>
            <a:spLocks noGrp="1"/>
          </p:cNvSpPr>
          <p:nvPr>
            <p:ph type="ftr" sz="quarter" idx="11"/>
          </p:nvPr>
        </p:nvSpPr>
        <p:spPr/>
        <p:txBody>
          <a:bodyPr/>
          <a:lstStyle/>
          <a:p>
            <a:pPr>
              <a:defRPr/>
            </a:pPr>
            <a:r>
              <a:rPr lang="en-US" smtClean="0"/>
              <a:t>Gerard Laverty A.W.C.F.</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7432"/>
            <a:ext cx="8229600" cy="1143000"/>
          </a:xfrm>
        </p:spPr>
        <p:txBody>
          <a:bodyPr/>
          <a:lstStyle/>
          <a:p>
            <a:r>
              <a:rPr lang="en-US" dirty="0" smtClean="0"/>
              <a:t>Removing a loose shoe.</a:t>
            </a:r>
            <a:endParaRPr lang="en-US" dirty="0"/>
          </a:p>
        </p:txBody>
      </p:sp>
      <p:sp>
        <p:nvSpPr>
          <p:cNvPr id="4" name="Footer Placeholder 3"/>
          <p:cNvSpPr>
            <a:spLocks noGrp="1"/>
          </p:cNvSpPr>
          <p:nvPr>
            <p:ph type="ftr" sz="quarter" idx="11"/>
          </p:nvPr>
        </p:nvSpPr>
        <p:spPr/>
        <p:txBody>
          <a:bodyPr/>
          <a:lstStyle/>
          <a:p>
            <a:pPr>
              <a:defRPr/>
            </a:pPr>
            <a:r>
              <a:rPr lang="en-US" smtClean="0"/>
              <a:t>Gerard Laverty A.W.C.F.</a:t>
            </a:r>
            <a:endParaRPr lang="en-US" dirty="0"/>
          </a:p>
        </p:txBody>
      </p:sp>
      <p:pic>
        <p:nvPicPr>
          <p:cNvPr id="9" name="Content Placeholder 8" descr="Loose shoe.jpg"/>
          <p:cNvPicPr>
            <a:picLocks noGrp="1" noChangeAspect="1"/>
          </p:cNvPicPr>
          <p:nvPr>
            <p:ph idx="1"/>
          </p:nvPr>
        </p:nvPicPr>
        <p:blipFill>
          <a:blip r:embed="rId2" cstate="print"/>
          <a:stretch>
            <a:fillRect/>
          </a:stretch>
        </p:blipFill>
        <p:spPr>
          <a:xfrm>
            <a:off x="3429000" y="1717401"/>
            <a:ext cx="4986439" cy="3687763"/>
          </a:xfrm>
        </p:spPr>
      </p:pic>
      <p:sp>
        <p:nvSpPr>
          <p:cNvPr id="5" name="TextBox 4"/>
          <p:cNvSpPr txBox="1"/>
          <p:nvPr/>
        </p:nvSpPr>
        <p:spPr>
          <a:xfrm>
            <a:off x="381000" y="935568"/>
            <a:ext cx="4953000" cy="163121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If your horse has twisted or stepped on a shoe and loosened it. First see if it can be easily taken off.  If not then confine the horse until the shoe can be fixed.</a:t>
            </a:r>
          </a:p>
        </p:txBody>
      </p:sp>
      <p:sp>
        <p:nvSpPr>
          <p:cNvPr id="6" name="TextBox 5"/>
          <p:cNvSpPr txBox="1"/>
          <p:nvPr/>
        </p:nvSpPr>
        <p:spPr>
          <a:xfrm>
            <a:off x="4343400" y="3810000"/>
            <a:ext cx="4572000" cy="224676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To remove a shoe you will need a pair of Pincers or Shoe Pullers. If possible remove each nail individually. To avoid hurting the horse pull from heel to toe, not over the outside edge of the hoof or onto the sole.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 horse has lost a shoe.</a:t>
            </a:r>
            <a:endParaRPr lang="en-US" dirty="0"/>
          </a:p>
        </p:txBody>
      </p:sp>
      <p:sp>
        <p:nvSpPr>
          <p:cNvPr id="3" name="Content Placeholder 2"/>
          <p:cNvSpPr>
            <a:spLocks noGrp="1"/>
          </p:cNvSpPr>
          <p:nvPr>
            <p:ph idx="1"/>
          </p:nvPr>
        </p:nvSpPr>
        <p:spPr>
          <a:xfrm>
            <a:off x="609600" y="1295400"/>
            <a:ext cx="8229600" cy="4525963"/>
          </a:xfrm>
        </p:spPr>
        <p:txBody>
          <a:bodyPr/>
          <a:lstStyle/>
          <a:p>
            <a:r>
              <a:rPr lang="en-US" sz="2300" dirty="0" smtClean="0"/>
              <a:t>Keep the shoe if you have it.</a:t>
            </a:r>
          </a:p>
          <a:p>
            <a:r>
              <a:rPr lang="en-US" sz="2300" dirty="0" smtClean="0"/>
              <a:t>If not see if you can find it. </a:t>
            </a:r>
          </a:p>
          <a:p>
            <a:r>
              <a:rPr lang="en-US" sz="2300" dirty="0" smtClean="0"/>
              <a:t>The shoe will help the farrier to decide what needs to be changed to prevent a recurrence.</a:t>
            </a:r>
          </a:p>
          <a:p>
            <a:r>
              <a:rPr lang="en-US" sz="2300" dirty="0" smtClean="0"/>
              <a:t>Horses can often lose a shoe shortly after shoeing, this is because the hoof is at its smallest in relation to the shoe. This then exposes more shoe for the horse to step on. </a:t>
            </a:r>
          </a:p>
          <a:p>
            <a:r>
              <a:rPr lang="en-US" sz="2300" dirty="0" smtClean="0"/>
              <a:t>About eighty percent of the shoes lost in a farriers practice are lost by twenty percent of the horses.  </a:t>
            </a:r>
          </a:p>
          <a:p>
            <a:r>
              <a:rPr lang="en-US" sz="2300" dirty="0" smtClean="0"/>
              <a:t>This can be due to, conformation, management or environmental causes.</a:t>
            </a:r>
          </a:p>
        </p:txBody>
      </p:sp>
      <p:sp>
        <p:nvSpPr>
          <p:cNvPr id="4" name="Footer Placeholder 3"/>
          <p:cNvSpPr>
            <a:spLocks noGrp="1"/>
          </p:cNvSpPr>
          <p:nvPr>
            <p:ph type="ftr" sz="quarter" idx="11"/>
          </p:nvPr>
        </p:nvSpPr>
        <p:spPr>
          <a:xfrm>
            <a:off x="3048000" y="6096000"/>
            <a:ext cx="2895600" cy="476250"/>
          </a:xfrm>
        </p:spPr>
        <p:txBody>
          <a:bodyPr/>
          <a:lstStyle/>
          <a:p>
            <a:pPr>
              <a:defRPr/>
            </a:pPr>
            <a:r>
              <a:rPr lang="en-US" dirty="0" smtClean="0"/>
              <a:t>Gerard Laverty A.W.C.F.</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Forging.</a:t>
            </a:r>
            <a:endParaRPr lang="en-US" dirty="0"/>
          </a:p>
        </p:txBody>
      </p:sp>
      <p:sp>
        <p:nvSpPr>
          <p:cNvPr id="4" name="Footer Placeholder 3"/>
          <p:cNvSpPr>
            <a:spLocks noGrp="1"/>
          </p:cNvSpPr>
          <p:nvPr>
            <p:ph type="ftr" sz="quarter" idx="11"/>
          </p:nvPr>
        </p:nvSpPr>
        <p:spPr/>
        <p:txBody>
          <a:bodyPr/>
          <a:lstStyle/>
          <a:p>
            <a:pPr>
              <a:defRPr/>
            </a:pPr>
            <a:r>
              <a:rPr lang="en-US" smtClean="0"/>
              <a:t>Gerard Laverty A.W.C.F.</a:t>
            </a:r>
            <a:endParaRPr lang="en-US" dirty="0"/>
          </a:p>
        </p:txBody>
      </p:sp>
      <p:sp>
        <p:nvSpPr>
          <p:cNvPr id="5" name="Explosion 2 4"/>
          <p:cNvSpPr/>
          <p:nvPr/>
        </p:nvSpPr>
        <p:spPr>
          <a:xfrm>
            <a:off x="6340286" y="5390158"/>
            <a:ext cx="685800" cy="53340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118" y="1380299"/>
            <a:ext cx="3429000" cy="1323439"/>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Forging is the striking of the toe of the hind shoe on the inside of the toe of the fore.</a:t>
            </a:r>
          </a:p>
        </p:txBody>
      </p:sp>
      <p:sp>
        <p:nvSpPr>
          <p:cNvPr id="9" name="Rectangle 8"/>
          <p:cNvSpPr/>
          <p:nvPr/>
        </p:nvSpPr>
        <p:spPr>
          <a:xfrm>
            <a:off x="4325938" y="1401068"/>
            <a:ext cx="4572000" cy="923330"/>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a:spAutoFit/>
          </a:bodyPr>
          <a:lstStyle/>
          <a:p>
            <a:r>
              <a:rPr lang="en-US" b="1" dirty="0" smtClean="0">
                <a:solidFill>
                  <a:schemeClr val="tx2"/>
                </a:solidFill>
              </a:rPr>
              <a:t>This problem can be linked to conformation and trimming.  Another cause can be rider skill.</a:t>
            </a:r>
          </a:p>
        </p:txBody>
      </p:sp>
      <p:sp>
        <p:nvSpPr>
          <p:cNvPr id="10" name="Rectangle 9"/>
          <p:cNvSpPr/>
          <p:nvPr/>
        </p:nvSpPr>
        <p:spPr>
          <a:xfrm>
            <a:off x="1447800" y="4876800"/>
            <a:ext cx="4572000" cy="923330"/>
          </a:xfrm>
          <a:prstGeom prst="rect">
            <a:avLst/>
          </a:prstGeom>
          <a:gradFill flip="none" rotWithShape="1">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tileRect/>
          </a:gradFill>
        </p:spPr>
        <p:txBody>
          <a:bodyPr>
            <a:spAutoFit/>
          </a:bodyPr>
          <a:lstStyle/>
          <a:p>
            <a:r>
              <a:rPr lang="en-US" b="1" dirty="0" smtClean="0">
                <a:solidFill>
                  <a:schemeClr val="tx2"/>
                </a:solidFill>
              </a:rPr>
              <a:t>A slight change in the period between shoeing, or the trim, fit and type of shoe may make a positive change.</a:t>
            </a:r>
            <a:endParaRPr lang="en-US" b="1" dirty="0" smtClean="0">
              <a:solidFill>
                <a:srgbClr val="66CCFF"/>
              </a:solidFill>
            </a:endParaRPr>
          </a:p>
        </p:txBody>
      </p:sp>
      <p:grpSp>
        <p:nvGrpSpPr>
          <p:cNvPr id="120834" name="Group 22"/>
          <p:cNvGrpSpPr>
            <a:grpSpLocks/>
          </p:cNvGrpSpPr>
          <p:nvPr/>
        </p:nvGrpSpPr>
        <p:grpSpPr bwMode="auto">
          <a:xfrm>
            <a:off x="487980" y="1444839"/>
            <a:ext cx="3208338" cy="3351213"/>
            <a:chOff x="144" y="864"/>
            <a:chExt cx="2021" cy="2111"/>
          </a:xfrm>
        </p:grpSpPr>
        <p:grpSp>
          <p:nvGrpSpPr>
            <p:cNvPr id="120835" name="Group 17"/>
            <p:cNvGrpSpPr>
              <a:grpSpLocks/>
            </p:cNvGrpSpPr>
            <p:nvPr/>
          </p:nvGrpSpPr>
          <p:grpSpPr bwMode="auto">
            <a:xfrm>
              <a:off x="144" y="864"/>
              <a:ext cx="2021" cy="2111"/>
              <a:chOff x="1920" y="1075"/>
              <a:chExt cx="2021" cy="2111"/>
            </a:xfrm>
          </p:grpSpPr>
          <mc:AlternateContent xmlns:mc="http://schemas.openxmlformats.org/markup-compatibility/2006">
            <mc:Choice xmlns:p14="http://schemas.microsoft.com/office/powerpoint/2010/main" Requires="p14">
              <p:contentPart p14:bwMode="auto" r:id="rId2">
                <p14:nvContentPartPr>
                  <p14:cNvPr id="120836" name="Ink 16"/>
                  <p14:cNvContentPartPr>
                    <a14:cpLocks xmlns:a14="http://schemas.microsoft.com/office/drawing/2010/main" noRot="1" noChangeAspect="1" noEditPoints="1" noChangeArrowheads="1" noChangeShapeType="1"/>
                  </p14:cNvContentPartPr>
                  <p14:nvPr/>
                </p14:nvContentPartPr>
                <p14:xfrm>
                  <a:off x="2647" y="1075"/>
                  <a:ext cx="1027" cy="1327"/>
                </p14:xfrm>
              </p:contentPart>
            </mc:Choice>
            <mc:Fallback>
              <p:pic>
                <p:nvPicPr>
                  <p:cNvPr id="120836" name="Ink 16"/>
                  <p:cNvPicPr>
                    <a:picLocks noRot="1" noChangeAspect="1" noEditPoints="1" noChangeArrowheads="1" noChangeShapeType="1"/>
                  </p:cNvPicPr>
                  <p:nvPr/>
                </p:nvPicPr>
                <p:blipFill>
                  <a:blip r:embed="rId3"/>
                  <a:stretch>
                    <a:fillRect/>
                  </a:stretch>
                </p:blipFill>
                <p:spPr>
                  <a:xfrm>
                    <a:off x="2643" y="1071"/>
                    <a:ext cx="1035" cy="1335"/>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20837" name="Ink 17"/>
                  <p14:cNvContentPartPr>
                    <a14:cpLocks xmlns:a14="http://schemas.microsoft.com/office/drawing/2010/main" noRot="1" noChangeAspect="1" noEditPoints="1" noChangeArrowheads="1" noChangeShapeType="1"/>
                  </p14:cNvContentPartPr>
                  <p14:nvPr/>
                </p14:nvContentPartPr>
                <p14:xfrm>
                  <a:off x="1920" y="1291"/>
                  <a:ext cx="2021" cy="1895"/>
                </p14:xfrm>
              </p:contentPart>
            </mc:Choice>
            <mc:Fallback>
              <p:pic>
                <p:nvPicPr>
                  <p:cNvPr id="120837" name="Ink 17"/>
                  <p:cNvPicPr>
                    <a:picLocks noRot="1" noChangeAspect="1" noEditPoints="1" noChangeArrowheads="1" noChangeShapeType="1"/>
                  </p:cNvPicPr>
                  <p:nvPr/>
                </p:nvPicPr>
                <p:blipFill>
                  <a:blip r:embed="rId5"/>
                  <a:stretch>
                    <a:fillRect/>
                  </a:stretch>
                </p:blipFill>
                <p:spPr>
                  <a:xfrm>
                    <a:off x="1916" y="1287"/>
                    <a:ext cx="2029" cy="1903"/>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
              <p14:nvContentPartPr>
                <p14:cNvPr id="120838" name="Ink 21"/>
                <p14:cNvContentPartPr>
                  <a14:cpLocks xmlns:a14="http://schemas.microsoft.com/office/drawing/2010/main" noRot="1" noChangeAspect="1" noEditPoints="1" noChangeArrowheads="1" noChangeShapeType="1"/>
                </p14:cNvContentPartPr>
                <p14:nvPr/>
              </p14:nvContentPartPr>
              <p14:xfrm>
                <a:off x="1065" y="2048"/>
                <a:ext cx="759" cy="479"/>
              </p14:xfrm>
            </p:contentPart>
          </mc:Choice>
          <mc:Fallback>
            <p:pic>
              <p:nvPicPr>
                <p:cNvPr id="120838" name="Ink 21"/>
                <p:cNvPicPr>
                  <a:picLocks noRot="1" noChangeAspect="1" noEditPoints="1" noChangeArrowheads="1" noChangeShapeType="1"/>
                </p:cNvPicPr>
                <p:nvPr/>
              </p:nvPicPr>
              <p:blipFill>
                <a:blip r:embed="rId7"/>
                <a:stretch>
                  <a:fillRect/>
                </a:stretch>
              </p:blipFill>
              <p:spPr>
                <a:xfrm>
                  <a:off x="1061" y="2044"/>
                  <a:ext cx="767" cy="487"/>
                </a:xfrm>
                <a:prstGeom prst="rect">
                  <a:avLst/>
                </a:prstGeom>
              </p:spPr>
            </p:pic>
          </mc:Fallback>
        </mc:AlternateContent>
      </p:grpSp>
      <p:grpSp>
        <p:nvGrpSpPr>
          <p:cNvPr id="120846" name="Group 14"/>
          <p:cNvGrpSpPr>
            <a:grpSpLocks/>
          </p:cNvGrpSpPr>
          <p:nvPr/>
        </p:nvGrpSpPr>
        <p:grpSpPr bwMode="auto">
          <a:xfrm>
            <a:off x="6553200" y="2068513"/>
            <a:ext cx="2303462" cy="3570287"/>
            <a:chOff x="3899" y="1169"/>
            <a:chExt cx="1451" cy="2249"/>
          </a:xfrm>
        </p:grpSpPr>
        <p:grpSp>
          <p:nvGrpSpPr>
            <p:cNvPr id="120841" name="Group 9"/>
            <p:cNvGrpSpPr>
              <a:grpSpLocks/>
            </p:cNvGrpSpPr>
            <p:nvPr/>
          </p:nvGrpSpPr>
          <p:grpSpPr bwMode="auto">
            <a:xfrm>
              <a:off x="3899" y="1169"/>
              <a:ext cx="1451" cy="2249"/>
              <a:chOff x="3899" y="1169"/>
              <a:chExt cx="1451" cy="2249"/>
            </a:xfrm>
          </p:grpSpPr>
          <mc:AlternateContent xmlns:mc="http://schemas.openxmlformats.org/markup-compatibility/2006">
            <mc:Choice xmlns:p14="http://schemas.microsoft.com/office/powerpoint/2010/main" Requires="p14">
              <p:contentPart p14:bwMode="auto" r:id="rId8">
                <p14:nvContentPartPr>
                  <p14:cNvPr id="120839" name="Ink 14"/>
                  <p14:cNvContentPartPr>
                    <a14:cpLocks xmlns:a14="http://schemas.microsoft.com/office/drawing/2010/main" noRot="1" noChangeAspect="1" noEditPoints="1" noChangeArrowheads="1" noChangeShapeType="1"/>
                  </p14:cNvContentPartPr>
                  <p14:nvPr/>
                </p14:nvContentPartPr>
                <p14:xfrm>
                  <a:off x="3899" y="1851"/>
                  <a:ext cx="902" cy="1567"/>
                </p14:xfrm>
              </p:contentPart>
            </mc:Choice>
            <mc:Fallback>
              <p:pic>
                <p:nvPicPr>
                  <p:cNvPr id="120839" name="Ink 14"/>
                  <p:cNvPicPr>
                    <a:picLocks noRot="1" noChangeAspect="1" noEditPoints="1" noChangeArrowheads="1" noChangeShapeType="1"/>
                  </p:cNvPicPr>
                  <p:nvPr/>
                </p:nvPicPr>
                <p:blipFill>
                  <a:blip r:embed="rId9"/>
                  <a:stretch>
                    <a:fillRect/>
                  </a:stretch>
                </p:blipFill>
                <p:spPr>
                  <a:xfrm>
                    <a:off x="3895" y="1847"/>
                    <a:ext cx="910" cy="157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0840" name="Ink 13"/>
                  <p14:cNvContentPartPr>
                    <a14:cpLocks xmlns:a14="http://schemas.microsoft.com/office/drawing/2010/main" noRot="1" noChangeAspect="1" noEditPoints="1" noChangeArrowheads="1" noChangeShapeType="1"/>
                  </p14:cNvContentPartPr>
                  <p14:nvPr/>
                </p14:nvContentPartPr>
                <p14:xfrm>
                  <a:off x="4171" y="1169"/>
                  <a:ext cx="1179" cy="1483"/>
                </p14:xfrm>
              </p:contentPart>
            </mc:Choice>
            <mc:Fallback>
              <p:pic>
                <p:nvPicPr>
                  <p:cNvPr id="120840" name="Ink 13"/>
                  <p:cNvPicPr>
                    <a:picLocks noRot="1" noChangeAspect="1" noEditPoints="1" noChangeArrowheads="1" noChangeShapeType="1"/>
                  </p:cNvPicPr>
                  <p:nvPr/>
                </p:nvPicPr>
                <p:blipFill>
                  <a:blip r:embed="rId11"/>
                  <a:stretch>
                    <a:fillRect/>
                  </a:stretch>
                </p:blipFill>
                <p:spPr>
                  <a:xfrm>
                    <a:off x="4167" y="1165"/>
                    <a:ext cx="1187" cy="1491"/>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120845" name="Ink 13"/>
                <p14:cNvContentPartPr>
                  <a14:cpLocks xmlns:a14="http://schemas.microsoft.com/office/drawing/2010/main" noRot="1" noChangeAspect="1" noEditPoints="1" noChangeArrowheads="1" noChangeShapeType="1"/>
                </p14:cNvContentPartPr>
                <p14:nvPr/>
              </p14:nvContentPartPr>
              <p14:xfrm>
                <a:off x="4207" y="1963"/>
                <a:ext cx="428" cy="839"/>
              </p14:xfrm>
            </p:contentPart>
          </mc:Choice>
          <mc:Fallback>
            <p:pic>
              <p:nvPicPr>
                <p:cNvPr id="120845" name="Ink 13"/>
                <p:cNvPicPr>
                  <a:picLocks noRot="1" noChangeAspect="1" noEditPoints="1" noChangeArrowheads="1" noChangeShapeType="1"/>
                </p:cNvPicPr>
                <p:nvPr/>
              </p:nvPicPr>
              <p:blipFill>
                <a:blip r:embed="rId13"/>
                <a:stretch>
                  <a:fillRect/>
                </a:stretch>
              </p:blipFill>
              <p:spPr>
                <a:xfrm>
                  <a:off x="4203" y="1959"/>
                  <a:ext cx="436" cy="847"/>
                </a:xfrm>
                <a:prstGeom prst="rect">
                  <a:avLst/>
                </a:prstGeom>
              </p:spPr>
            </p:pic>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22222E-6 3.7037E-6 C 0.05815 -0.02199 0.11631 -0.04375 0.15468 -0.04653 C 0.19305 -0.04931 0.19791 -0.04375 0.23038 -0.01621 C 0.26284 0.01134 0.30642 0.06527 0.34999 0.11921 " pathEditMode="relative" ptsTypes="aaaA">
                                      <p:cBhvr>
                                        <p:cTn id="6" dur="1000" fill="hold"/>
                                        <p:tgtEl>
                                          <p:spTgt spid="120834"/>
                                        </p:tgtEl>
                                        <p:attrNameLst>
                                          <p:attrName>ppt_x</p:attrName>
                                          <p:attrName>ppt_y</p:attrName>
                                        </p:attrNameLst>
                                      </p:cBhvr>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Brushing</a:t>
            </a:r>
            <a:endParaRPr lang="en-US" dirty="0"/>
          </a:p>
        </p:txBody>
      </p:sp>
      <p:sp>
        <p:nvSpPr>
          <p:cNvPr id="3" name="Footer Placeholder 2"/>
          <p:cNvSpPr>
            <a:spLocks noGrp="1"/>
          </p:cNvSpPr>
          <p:nvPr>
            <p:ph type="ftr" sz="quarter" idx="11"/>
          </p:nvPr>
        </p:nvSpPr>
        <p:spPr/>
        <p:txBody>
          <a:bodyPr/>
          <a:lstStyle/>
          <a:p>
            <a:pPr>
              <a:defRPr/>
            </a:pPr>
            <a:r>
              <a:rPr lang="en-US" smtClean="0"/>
              <a:t>Gerard Laverty A.W.C.F.</a:t>
            </a:r>
            <a:endParaRPr lang="en-US" dirty="0"/>
          </a:p>
        </p:txBody>
      </p:sp>
      <p:sp>
        <p:nvSpPr>
          <p:cNvPr id="4" name="TextBox 3"/>
          <p:cNvSpPr txBox="1"/>
          <p:nvPr/>
        </p:nvSpPr>
        <p:spPr>
          <a:xfrm>
            <a:off x="762000" y="1676400"/>
            <a:ext cx="4114800" cy="3477875"/>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Often a young horse when first put to work will brush or forge. This may only be a temporary situation that will disappear as the animal becomes fitter. Unless the problem is severe it is better practice to protect the horses legs and see if improved fitness will solve the problem before any remedial shoeing is attempted.</a:t>
            </a:r>
          </a:p>
        </p:txBody>
      </p:sp>
      <p:pic>
        <p:nvPicPr>
          <p:cNvPr id="7" name="Picture 6" descr="Brushing.jpg"/>
          <p:cNvPicPr>
            <a:picLocks noChangeAspect="1"/>
          </p:cNvPicPr>
          <p:nvPr/>
        </p:nvPicPr>
        <p:blipFill>
          <a:blip r:embed="rId2"/>
          <a:stretch>
            <a:fillRect/>
          </a:stretch>
        </p:blipFill>
        <p:spPr>
          <a:xfrm>
            <a:off x="5105400" y="1219202"/>
            <a:ext cx="2645664" cy="4576572"/>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98286"/>
            <a:ext cx="2286000" cy="795338"/>
          </a:xfrm>
        </p:spPr>
        <p:txBody>
          <a:bodyPr/>
          <a:lstStyle/>
          <a:p>
            <a:r>
              <a:rPr lang="en-US" dirty="0" smtClean="0"/>
              <a:t>Abscess</a:t>
            </a:r>
            <a:endParaRPr lang="en-US" dirty="0"/>
          </a:p>
        </p:txBody>
      </p:sp>
      <p:pic>
        <p:nvPicPr>
          <p:cNvPr id="5" name="Content Placeholder 4" descr="DSC01234.JPG"/>
          <p:cNvPicPr>
            <a:picLocks noGrp="1" noChangeAspect="1"/>
          </p:cNvPicPr>
          <p:nvPr>
            <p:ph idx="1"/>
          </p:nvPr>
        </p:nvPicPr>
        <p:blipFill>
          <a:blip r:embed="rId2" cstate="print"/>
          <a:stretch>
            <a:fillRect/>
          </a:stretch>
        </p:blipFill>
        <p:spPr>
          <a:xfrm>
            <a:off x="1478491" y="1176338"/>
            <a:ext cx="6034617" cy="4525963"/>
          </a:xfrm>
        </p:spPr>
      </p:pic>
      <p:sp>
        <p:nvSpPr>
          <p:cNvPr id="4" name="Footer Placeholder 3"/>
          <p:cNvSpPr>
            <a:spLocks noGrp="1"/>
          </p:cNvSpPr>
          <p:nvPr>
            <p:ph type="ftr" sz="quarter" idx="11"/>
          </p:nvPr>
        </p:nvSpPr>
        <p:spPr/>
        <p:txBody>
          <a:bodyPr/>
          <a:lstStyle/>
          <a:p>
            <a:pPr>
              <a:defRPr/>
            </a:pPr>
            <a:r>
              <a:rPr lang="en-US" smtClean="0"/>
              <a:t>Gerard Laverty A.W.C.F.</a:t>
            </a:r>
            <a:endParaRPr lang="en-US" dirty="0"/>
          </a:p>
        </p:txBody>
      </p:sp>
      <p:sp>
        <p:nvSpPr>
          <p:cNvPr id="6" name="TextBox 5"/>
          <p:cNvSpPr txBox="1"/>
          <p:nvPr/>
        </p:nvSpPr>
        <p:spPr>
          <a:xfrm>
            <a:off x="533812" y="2764621"/>
            <a:ext cx="27432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Sudden onset lameness.</a:t>
            </a:r>
          </a:p>
        </p:txBody>
      </p:sp>
      <p:sp>
        <p:nvSpPr>
          <p:cNvPr id="7" name="TextBox 6"/>
          <p:cNvSpPr txBox="1"/>
          <p:nvPr/>
        </p:nvSpPr>
        <p:spPr>
          <a:xfrm>
            <a:off x="549463" y="3900822"/>
            <a:ext cx="27432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Heat, swelling, non weight bearing.</a:t>
            </a:r>
          </a:p>
        </p:txBody>
      </p:sp>
      <p:sp>
        <p:nvSpPr>
          <p:cNvPr id="8" name="TextBox 7"/>
          <p:cNvSpPr txBox="1"/>
          <p:nvPr/>
        </p:nvSpPr>
        <p:spPr>
          <a:xfrm>
            <a:off x="5791200" y="795844"/>
            <a:ext cx="2743200" cy="1015663"/>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Infection of the sensitive foot within the hoof.</a:t>
            </a:r>
          </a:p>
        </p:txBody>
      </p:sp>
      <p:sp>
        <p:nvSpPr>
          <p:cNvPr id="9" name="TextBox 8"/>
          <p:cNvSpPr txBox="1"/>
          <p:nvPr/>
        </p:nvSpPr>
        <p:spPr>
          <a:xfrm>
            <a:off x="5791200" y="2431455"/>
            <a:ext cx="27432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Call your veterinarian.</a:t>
            </a:r>
          </a:p>
        </p:txBody>
      </p:sp>
      <p:sp>
        <p:nvSpPr>
          <p:cNvPr id="10" name="TextBox 9"/>
          <p:cNvSpPr txBox="1"/>
          <p:nvPr/>
        </p:nvSpPr>
        <p:spPr>
          <a:xfrm>
            <a:off x="5791200" y="3568303"/>
            <a:ext cx="2743200" cy="707886"/>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Check for  current anti-tetanus status</a:t>
            </a:r>
            <a:r>
              <a:rPr lang="en-US" sz="2000" dirty="0" smtClean="0">
                <a:solidFill>
                  <a:schemeClr val="tx2"/>
                </a:solidFill>
              </a:rPr>
              <a:t>.</a:t>
            </a:r>
          </a:p>
        </p:txBody>
      </p:sp>
      <p:sp>
        <p:nvSpPr>
          <p:cNvPr id="12" name="TextBox 11"/>
          <p:cNvSpPr txBox="1"/>
          <p:nvPr/>
        </p:nvSpPr>
        <p:spPr>
          <a:xfrm>
            <a:off x="533400" y="914400"/>
            <a:ext cx="2743200" cy="1015663"/>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0"/>
          </a:gradFill>
        </p:spPr>
        <p:txBody>
          <a:bodyPr wrap="square" rtlCol="0">
            <a:spAutoFit/>
          </a:bodyPr>
          <a:lstStyle/>
          <a:p>
            <a:r>
              <a:rPr lang="en-US" sz="2000" b="1" dirty="0" smtClean="0">
                <a:solidFill>
                  <a:schemeClr val="tx2"/>
                </a:solidFill>
              </a:rPr>
              <a:t>One of the most common causes of lameness.</a:t>
            </a:r>
          </a:p>
        </p:txBody>
      </p:sp>
      <p:sp>
        <p:nvSpPr>
          <p:cNvPr id="11" name="TextBox 10"/>
          <p:cNvSpPr txBox="1"/>
          <p:nvPr/>
        </p:nvSpPr>
        <p:spPr>
          <a:xfrm>
            <a:off x="5867400" y="4608708"/>
            <a:ext cx="2667000" cy="1631216"/>
          </a:xfrm>
          <a:prstGeom prst="rect">
            <a:avLst/>
          </a:prstGeom>
          <a:gradFill flip="none" rotWithShape="1">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r>
              <a:rPr lang="en-US" sz="2000" b="1" dirty="0" smtClean="0">
                <a:solidFill>
                  <a:schemeClr val="tx2"/>
                </a:solidFill>
              </a:rPr>
              <a:t>Your farrier is qualified to open an abscess but should not invade sensitive tissue.</a:t>
            </a:r>
          </a:p>
        </p:txBody>
      </p:sp>
      <p:sp>
        <p:nvSpPr>
          <p:cNvPr id="13" name="TextBox 12"/>
          <p:cNvSpPr txBox="1"/>
          <p:nvPr/>
        </p:nvSpPr>
        <p:spPr>
          <a:xfrm>
            <a:off x="549463" y="4800600"/>
            <a:ext cx="2743200" cy="1015663"/>
          </a:xfrm>
          <a:prstGeom prst="rect">
            <a:avLst/>
          </a:prstGeom>
          <a:gradFill flip="none" rotWithShape="1">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r>
              <a:rPr lang="en-US" sz="2000" b="1" dirty="0" smtClean="0">
                <a:solidFill>
                  <a:schemeClr val="tx2"/>
                </a:solidFill>
              </a:rPr>
              <a:t>To the inexperienced may look like shoulder lameness.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Why is it necessary?</a:t>
            </a:r>
          </a:p>
        </p:txBody>
      </p:sp>
      <p:sp>
        <p:nvSpPr>
          <p:cNvPr id="6147" name="Rectangle 3"/>
          <p:cNvSpPr>
            <a:spLocks noGrp="1" noChangeArrowheads="1"/>
          </p:cNvSpPr>
          <p:nvPr>
            <p:ph type="body" idx="1"/>
          </p:nvPr>
        </p:nvSpPr>
        <p:spPr>
          <a:xfrm>
            <a:off x="457200" y="1295400"/>
            <a:ext cx="8229600" cy="4525963"/>
          </a:xfrm>
        </p:spPr>
        <p:txBody>
          <a:bodyPr/>
          <a:lstStyle/>
          <a:p>
            <a:pPr eaLnBrk="1" hangingPunct="1"/>
            <a:r>
              <a:rPr lang="en-US" sz="2400" dirty="0" smtClean="0"/>
              <a:t>A healthy hoof makes for a healthy horse.</a:t>
            </a:r>
          </a:p>
          <a:p>
            <a:pPr eaLnBrk="1" hangingPunct="1"/>
            <a:r>
              <a:rPr lang="en-US" sz="2400" dirty="0" smtClean="0">
                <a:solidFill>
                  <a:schemeClr val="accent4"/>
                </a:solidFill>
                <a:hlinkClick r:id="rId2" action="ppaction://hlinksldjump"/>
              </a:rPr>
              <a:t>A healthy hoof is of particular importance to the horse because unlike us the horse stands on one finger and one toe.</a:t>
            </a:r>
            <a:endParaRPr lang="en-US" sz="2400" dirty="0" smtClean="0">
              <a:solidFill>
                <a:schemeClr val="accent4"/>
              </a:solidFill>
            </a:endParaRPr>
          </a:p>
          <a:p>
            <a:pPr eaLnBrk="1" hangingPunct="1"/>
            <a:r>
              <a:rPr lang="en-US" sz="2400" dirty="0" smtClean="0"/>
              <a:t>Evolution has developed the modern horse to bear all it’s  weight on a very small surface area.</a:t>
            </a:r>
          </a:p>
          <a:p>
            <a:pPr eaLnBrk="1" hangingPunct="1"/>
            <a:r>
              <a:rPr lang="en-US" sz="2400" dirty="0" smtClean="0"/>
              <a:t>The hoof has to provide, protection to the internal foot, support the weight of the animal, and give traction on various terrain. </a:t>
            </a:r>
          </a:p>
          <a:p>
            <a:pPr eaLnBrk="1" hangingPunct="1"/>
            <a:r>
              <a:rPr lang="en-US" sz="2400" dirty="0" smtClean="0"/>
              <a:t>The horse should always be able to move, if the hooves restrict the freedom of the horse that animal will have a lower level of overall health.</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7000" cy="1143000"/>
          </a:xfrm>
        </p:spPr>
        <p:txBody>
          <a:bodyPr/>
          <a:lstStyle/>
          <a:p>
            <a:r>
              <a:rPr lang="en-US" dirty="0" smtClean="0"/>
              <a:t>Chapter 7.</a:t>
            </a:r>
            <a:endParaRPr lang="en-US" dirty="0"/>
          </a:p>
        </p:txBody>
      </p:sp>
      <p:sp>
        <p:nvSpPr>
          <p:cNvPr id="3" name="Content Placeholder 2"/>
          <p:cNvSpPr>
            <a:spLocks noGrp="1"/>
          </p:cNvSpPr>
          <p:nvPr>
            <p:ph idx="1"/>
          </p:nvPr>
        </p:nvSpPr>
        <p:spPr/>
        <p:txBody>
          <a:bodyPr/>
          <a:lstStyle/>
          <a:p>
            <a:r>
              <a:rPr lang="en-US" dirty="0" smtClean="0"/>
              <a:t>Farrier Training.</a:t>
            </a:r>
          </a:p>
          <a:p>
            <a:r>
              <a:rPr lang="en-US" dirty="0" smtClean="0"/>
              <a:t>Farrier education.</a:t>
            </a:r>
          </a:p>
          <a:p>
            <a:r>
              <a:rPr lang="en-US" dirty="0" smtClean="0"/>
              <a:t>Farrier organizations.</a:t>
            </a:r>
          </a:p>
          <a:p>
            <a:r>
              <a:rPr lang="en-US" dirty="0" smtClean="0"/>
              <a:t>Continuing education.</a:t>
            </a:r>
          </a:p>
          <a:p>
            <a:r>
              <a:rPr lang="en-US" dirty="0" smtClean="0"/>
              <a:t>Farrier examinations.</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3106370"/>
            <a:ext cx="2732913" cy="30197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867" y="243334"/>
            <a:ext cx="4343400" cy="2891463"/>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Farrier Training.</a:t>
            </a:r>
            <a:endParaRPr lang="en-US" dirty="0"/>
          </a:p>
        </p:txBody>
      </p:sp>
      <p:pic>
        <p:nvPicPr>
          <p:cNvPr id="5" name="Content Placeholder 4" descr="DSC01308.JPG"/>
          <p:cNvPicPr>
            <a:picLocks noGrp="1" noChangeAspect="1"/>
          </p:cNvPicPr>
          <p:nvPr>
            <p:ph sz="half" idx="1"/>
          </p:nvPr>
        </p:nvPicPr>
        <p:blipFill>
          <a:blip r:embed="rId2" cstate="print"/>
          <a:stretch>
            <a:fillRect/>
          </a:stretch>
        </p:blipFill>
        <p:spPr>
          <a:xfrm>
            <a:off x="380999" y="1224246"/>
            <a:ext cx="4038600" cy="3028950"/>
          </a:xfrm>
        </p:spPr>
      </p:pic>
      <p:sp>
        <p:nvSpPr>
          <p:cNvPr id="6" name="TextBox 5"/>
          <p:cNvSpPr txBox="1"/>
          <p:nvPr/>
        </p:nvSpPr>
        <p:spPr>
          <a:xfrm>
            <a:off x="762000" y="4114800"/>
            <a:ext cx="3429000" cy="1938992"/>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Kwantlen University offers a nine month program.</a:t>
            </a:r>
          </a:p>
          <a:p>
            <a:r>
              <a:rPr lang="en-US" sz="2000" b="1" dirty="0" smtClean="0"/>
              <a:t>This should be followed by a one or two year apprenticeship with a skilled full time farrier.</a:t>
            </a:r>
          </a:p>
        </p:txBody>
      </p:sp>
      <p:pic>
        <p:nvPicPr>
          <p:cNvPr id="52226" name="Picture 2"/>
          <p:cNvPicPr>
            <a:picLocks noGrp="1" noChangeAspect="1" noChangeArrowheads="1"/>
          </p:cNvPicPr>
          <p:nvPr>
            <p:ph sz="half" idx="2"/>
          </p:nvPr>
        </p:nvPicPr>
        <p:blipFill>
          <a:blip r:embed="rId3"/>
          <a:srcRect/>
          <a:stretch>
            <a:fillRect/>
          </a:stretch>
        </p:blipFill>
        <p:spPr bwMode="auto">
          <a:xfrm>
            <a:off x="5486400" y="1224246"/>
            <a:ext cx="2632551" cy="4525963"/>
          </a:xfrm>
          <a:prstGeom prst="rect">
            <a:avLst/>
          </a:prstGeom>
          <a:noFill/>
          <a:ln w="9525">
            <a:noFill/>
            <a:miter lim="800000"/>
            <a:headEnd/>
            <a:tailEnd/>
          </a:ln>
          <a:effectLst/>
        </p:spPr>
      </p:pic>
      <p:sp>
        <p:nvSpPr>
          <p:cNvPr id="9" name="TextBox 8"/>
          <p:cNvSpPr txBox="1"/>
          <p:nvPr/>
        </p:nvSpPr>
        <p:spPr>
          <a:xfrm>
            <a:off x="5562600" y="5105400"/>
            <a:ext cx="3124200" cy="1015663"/>
          </a:xfrm>
          <a:prstGeom prst="rect">
            <a:avLst/>
          </a:prstGeom>
          <a:gradFill>
            <a:gsLst>
              <a:gs pos="0">
                <a:schemeClr val="accent1">
                  <a:shade val="30000"/>
                  <a:satMod val="115000"/>
                  <a:alpha val="25000"/>
                </a:schemeClr>
              </a:gs>
              <a:gs pos="50000">
                <a:schemeClr val="accent1">
                  <a:shade val="67500"/>
                  <a:satMod val="115000"/>
                </a:schemeClr>
              </a:gs>
              <a:gs pos="100000">
                <a:schemeClr val="accent1">
                  <a:shade val="100000"/>
                  <a:satMod val="115000"/>
                </a:schemeClr>
              </a:gs>
            </a:gsLst>
            <a:lin ang="16200000" scaled="1"/>
          </a:gradFill>
        </p:spPr>
        <p:txBody>
          <a:bodyPr wrap="square" rtlCol="0">
            <a:spAutoFit/>
          </a:bodyPr>
          <a:lstStyle/>
          <a:p>
            <a:r>
              <a:rPr lang="en-US" sz="2000" b="1" dirty="0" smtClean="0"/>
              <a:t>Olds College offers a seven month training  program.</a:t>
            </a:r>
          </a:p>
        </p:txBody>
      </p:sp>
      <p:sp>
        <p:nvSpPr>
          <p:cNvPr id="10" name="Footer Placeholder 9"/>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Farrier Education</a:t>
            </a:r>
            <a:endParaRPr lang="en-US" dirty="0"/>
          </a:p>
        </p:txBody>
      </p:sp>
      <p:pic>
        <p:nvPicPr>
          <p:cNvPr id="5" name="Content Placeholder 4" descr="DSC01314.JPG"/>
          <p:cNvPicPr>
            <a:picLocks noGrp="1" noChangeAspect="1"/>
          </p:cNvPicPr>
          <p:nvPr>
            <p:ph sz="half" idx="1"/>
          </p:nvPr>
        </p:nvPicPr>
        <p:blipFill>
          <a:blip r:embed="rId2" cstate="print"/>
          <a:stretch>
            <a:fillRect/>
          </a:stretch>
        </p:blipFill>
        <p:spPr>
          <a:xfrm>
            <a:off x="457200" y="2348706"/>
            <a:ext cx="4038600" cy="3028950"/>
          </a:xfrm>
        </p:spPr>
      </p:pic>
      <p:sp>
        <p:nvSpPr>
          <p:cNvPr id="4" name="Content Placeholder 3"/>
          <p:cNvSpPr>
            <a:spLocks noGrp="1"/>
          </p:cNvSpPr>
          <p:nvPr>
            <p:ph sz="half" idx="2"/>
          </p:nvPr>
        </p:nvSpPr>
        <p:spPr/>
        <p:txBody>
          <a:bodyPr/>
          <a:lstStyle/>
          <a:p>
            <a:r>
              <a:rPr lang="en-US" sz="2200" dirty="0" smtClean="0"/>
              <a:t>Beginning with a period of study at a recognized institution.</a:t>
            </a:r>
          </a:p>
          <a:p>
            <a:r>
              <a:rPr lang="en-US" sz="2200" dirty="0" smtClean="0"/>
              <a:t>Followed by 1 – 2 years as an apprentice with a knowledgeable practicing farrier.</a:t>
            </a:r>
          </a:p>
          <a:p>
            <a:r>
              <a:rPr lang="en-US" sz="2200" dirty="0" smtClean="0"/>
              <a:t>During which time the apprentice should be taking the series of exams offered by the American Farriers Association.</a:t>
            </a:r>
            <a:endParaRPr lang="en-US" sz="2200" dirty="0"/>
          </a:p>
        </p:txBody>
      </p:sp>
      <p:sp>
        <p:nvSpPr>
          <p:cNvPr id="6" name="Footer Placeholder 5"/>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Farrier Industry</a:t>
            </a:r>
            <a:endParaRPr lang="en-US" dirty="0"/>
          </a:p>
        </p:txBody>
      </p:sp>
      <p:sp>
        <p:nvSpPr>
          <p:cNvPr id="3" name="Content Placeholder 2"/>
          <p:cNvSpPr>
            <a:spLocks noGrp="1"/>
          </p:cNvSpPr>
          <p:nvPr>
            <p:ph sz="half" idx="1"/>
          </p:nvPr>
        </p:nvSpPr>
        <p:spPr>
          <a:xfrm>
            <a:off x="437841" y="1295400"/>
            <a:ext cx="4038600" cy="4525963"/>
          </a:xfrm>
        </p:spPr>
        <p:txBody>
          <a:bodyPr/>
          <a:lstStyle/>
          <a:p>
            <a:r>
              <a:rPr lang="en-US" dirty="0" smtClean="0"/>
              <a:t>Western Canadian Farriers Association</a:t>
            </a:r>
          </a:p>
          <a:p>
            <a:r>
              <a:rPr lang="en-US" sz="2000" dirty="0" smtClean="0"/>
              <a:t>Group of farriers in Western Canada whose goal is to provide education opportunities for farriers and horse-owners. Holds voluntary  exams for farriers twice a year.</a:t>
            </a:r>
          </a:p>
          <a:p>
            <a:r>
              <a:rPr lang="en-US" sz="2000" dirty="0" smtClean="0"/>
              <a:t>Affiliated with the American Farriers Assoc.</a:t>
            </a:r>
          </a:p>
          <a:p>
            <a:r>
              <a:rPr lang="en-US" sz="2000" dirty="0" smtClean="0">
                <a:hlinkClick r:id="rId2"/>
              </a:rPr>
              <a:t>www.wcfa.ca</a:t>
            </a:r>
            <a:endParaRPr lang="en-US" sz="2000" dirty="0"/>
          </a:p>
        </p:txBody>
      </p:sp>
      <p:sp>
        <p:nvSpPr>
          <p:cNvPr id="4" name="Content Placeholder 3"/>
          <p:cNvSpPr>
            <a:spLocks noGrp="1"/>
          </p:cNvSpPr>
          <p:nvPr>
            <p:ph sz="half" idx="2"/>
          </p:nvPr>
        </p:nvSpPr>
        <p:spPr>
          <a:xfrm>
            <a:off x="4667559" y="1295400"/>
            <a:ext cx="4038600" cy="4525963"/>
          </a:xfrm>
        </p:spPr>
        <p:txBody>
          <a:bodyPr/>
          <a:lstStyle/>
          <a:p>
            <a:r>
              <a:rPr lang="en-US" dirty="0" smtClean="0"/>
              <a:t>American Farriers Association</a:t>
            </a:r>
          </a:p>
          <a:p>
            <a:r>
              <a:rPr lang="en-US" sz="1600" dirty="0" smtClean="0"/>
              <a:t>An international body that organizes educational events. Also offers a series of exams to establish recognized levels of farriery skill. Provides the examiner for exams organized by regional associations.</a:t>
            </a:r>
          </a:p>
          <a:p>
            <a:r>
              <a:rPr lang="en-US" sz="1600" dirty="0" smtClean="0">
                <a:hlinkClick r:id="rId3"/>
              </a:rPr>
              <a:t>www.americanfarriers.org</a:t>
            </a:r>
            <a:endParaRPr lang="en-US" sz="1600" dirty="0" smtClean="0"/>
          </a:p>
          <a:p>
            <a:r>
              <a:rPr lang="en-US" dirty="0" smtClean="0"/>
              <a:t>Worshipful Company of Farriers</a:t>
            </a:r>
          </a:p>
          <a:p>
            <a:r>
              <a:rPr lang="en-US" sz="1600" dirty="0" smtClean="0"/>
              <a:t>A British guild responsible for the examination of farriers in the U.K.</a:t>
            </a:r>
          </a:p>
          <a:p>
            <a:r>
              <a:rPr lang="en-US" sz="1600" dirty="0" smtClean="0">
                <a:hlinkClick r:id="rId4"/>
              </a:rPr>
              <a:t>http://www.wcf.org.uk</a:t>
            </a:r>
            <a:endParaRPr lang="en-US" sz="1600" dirty="0" smtClean="0"/>
          </a:p>
          <a:p>
            <a:pPr>
              <a:buNone/>
            </a:pPr>
            <a:endParaRPr lang="en-US" dirty="0"/>
          </a:p>
        </p:txBody>
      </p:sp>
      <p:sp>
        <p:nvSpPr>
          <p:cNvPr id="5" name="Footer Placeholder 4"/>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Education for farriers</a:t>
            </a:r>
            <a:endParaRPr lang="en-US" dirty="0"/>
          </a:p>
        </p:txBody>
      </p:sp>
      <p:sp>
        <p:nvSpPr>
          <p:cNvPr id="3" name="Content Placeholder 2"/>
          <p:cNvSpPr>
            <a:spLocks noGrp="1"/>
          </p:cNvSpPr>
          <p:nvPr>
            <p:ph idx="1"/>
          </p:nvPr>
        </p:nvSpPr>
        <p:spPr/>
        <p:txBody>
          <a:bodyPr/>
          <a:lstStyle/>
          <a:p>
            <a:r>
              <a:rPr lang="en-US" sz="2400" dirty="0" smtClean="0"/>
              <a:t>Your farrier should be a member of one of the associations. </a:t>
            </a:r>
          </a:p>
          <a:p>
            <a:endParaRPr lang="en-US" sz="2400" dirty="0" smtClean="0"/>
          </a:p>
          <a:p>
            <a:r>
              <a:rPr lang="en-US" sz="2400" dirty="0" smtClean="0"/>
              <a:t>The W.C.F.A. offers several opportunities each year for farriers to get together and improve their skills.</a:t>
            </a:r>
          </a:p>
          <a:p>
            <a:endParaRPr lang="en-US" sz="2400" dirty="0" smtClean="0"/>
          </a:p>
          <a:p>
            <a:r>
              <a:rPr lang="en-US" sz="2400" dirty="0" smtClean="0"/>
              <a:t>Workshops and clinics are also held at Kwantlen University in Cloverdale B.C. and Olds Community College, Olds AB.</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various levels of farrier exams with the A.F.A.</a:t>
            </a:r>
            <a:endParaRPr lang="en-US" dirty="0"/>
          </a:p>
        </p:txBody>
      </p:sp>
      <p:sp>
        <p:nvSpPr>
          <p:cNvPr id="3" name="Content Placeholder 2"/>
          <p:cNvSpPr>
            <a:spLocks noGrp="1"/>
          </p:cNvSpPr>
          <p:nvPr>
            <p:ph idx="1"/>
          </p:nvPr>
        </p:nvSpPr>
        <p:spPr>
          <a:xfrm>
            <a:off x="457200" y="1600200"/>
            <a:ext cx="8229600" cy="4953000"/>
          </a:xfrm>
        </p:spPr>
        <p:txBody>
          <a:bodyPr/>
          <a:lstStyle/>
          <a:p>
            <a:r>
              <a:rPr lang="en-US" sz="1700" b="1" dirty="0" smtClean="0"/>
              <a:t>A.F.A. Farrier Classification. </a:t>
            </a:r>
            <a:r>
              <a:rPr lang="en-US" sz="1700" dirty="0" smtClean="0"/>
              <a:t>This exam is designed for beginning farriers, those who have just completed either an apprenticeship or some type of formal course in farriery.</a:t>
            </a:r>
          </a:p>
          <a:p>
            <a:r>
              <a:rPr lang="en-US" sz="1700" b="1" dirty="0" smtClean="0"/>
              <a:t>A.F.A. Certified Farrier. </a:t>
            </a:r>
            <a:r>
              <a:rPr lang="en-US" sz="1700" dirty="0" smtClean="0"/>
              <a:t>This certification consisting of theory and practical is directed at those who have the ability to apply a pair of manufactured shoes with or without hot shoeing. The candidate must also present a selection of forged shoes and complete a theory module. Most farriers have this level of certification.</a:t>
            </a:r>
          </a:p>
          <a:p>
            <a:r>
              <a:rPr lang="en-US" sz="1700" b="1" dirty="0" smtClean="0"/>
              <a:t>A.F.A. Tradesman Farrier. </a:t>
            </a:r>
            <a:r>
              <a:rPr lang="en-US" sz="1700" dirty="0" smtClean="0"/>
              <a:t>This level tests the ability of the candidate to modify manufactured shoes and hot shoe a horse. It also has a theory module.</a:t>
            </a:r>
          </a:p>
          <a:p>
            <a:r>
              <a:rPr lang="en-US" sz="1700" b="1" dirty="0" smtClean="0"/>
              <a:t>A.F.A. Journeyman Farrier. </a:t>
            </a:r>
            <a:r>
              <a:rPr lang="en-US" sz="1700" dirty="0" smtClean="0"/>
              <a:t>This level tests the farriers skill to forge a set of shoes and hot fit. Also has a theory module and a practical module where the candidate has to forge a bar-shoe to fit a template.</a:t>
            </a:r>
          </a:p>
          <a:p>
            <a:r>
              <a:rPr lang="en-US" sz="1700" b="1" dirty="0" smtClean="0"/>
              <a:t>A.F.A. Therapeutic Endorsement</a:t>
            </a:r>
            <a:r>
              <a:rPr lang="en-US" sz="1700" dirty="0" smtClean="0"/>
              <a:t>. This exam is designed for those farriers who are working on complicated lameness cases.</a:t>
            </a:r>
          </a:p>
          <a:p>
            <a:r>
              <a:rPr lang="en-US" sz="1700" dirty="0" smtClean="0"/>
              <a:t>A pre-requisite to each exam is success at the previous level.</a:t>
            </a:r>
            <a:endParaRPr lang="en-US" sz="17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Answers to the original questions.</a:t>
            </a:r>
          </a:p>
          <a:p>
            <a:r>
              <a:rPr lang="en-US" dirty="0" smtClean="0"/>
              <a:t>Additional information.</a:t>
            </a:r>
            <a:endParaRPr lang="en-US"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Answers to the original questions</a:t>
            </a:r>
            <a:endParaRPr lang="en-US" dirty="0"/>
          </a:p>
        </p:txBody>
      </p:sp>
      <p:sp>
        <p:nvSpPr>
          <p:cNvPr id="3" name="Content Placeholder 2"/>
          <p:cNvSpPr>
            <a:spLocks noGrp="1"/>
          </p:cNvSpPr>
          <p:nvPr>
            <p:ph idx="1"/>
          </p:nvPr>
        </p:nvSpPr>
        <p:spPr>
          <a:xfrm>
            <a:off x="457200" y="914400"/>
            <a:ext cx="8229600" cy="4525963"/>
          </a:xfrm>
        </p:spPr>
        <p:txBody>
          <a:bodyPr/>
          <a:lstStyle/>
          <a:p>
            <a:pPr>
              <a:buFont typeface="+mj-lt"/>
              <a:buAutoNum type="arabicPeriod"/>
            </a:pPr>
            <a:r>
              <a:rPr lang="en-US" sz="1400" dirty="0" smtClean="0">
                <a:solidFill>
                  <a:srgbClr val="0070C0"/>
                </a:solidFill>
              </a:rPr>
              <a:t>Your horse has abscesses on a regular basis.</a:t>
            </a:r>
          </a:p>
          <a:p>
            <a:pPr>
              <a:buNone/>
            </a:pPr>
            <a:r>
              <a:rPr lang="en-US" sz="1400" dirty="0" smtClean="0">
                <a:solidFill>
                  <a:schemeClr val="accent2"/>
                </a:solidFill>
              </a:rPr>
              <a:t>        </a:t>
            </a:r>
            <a:r>
              <a:rPr lang="en-US" sz="1400" dirty="0" smtClean="0"/>
              <a:t>If your horse suffers from persistent abscess most likely the hooves are too wet and weak.</a:t>
            </a:r>
          </a:p>
          <a:p>
            <a:pPr>
              <a:buAutoNum type="arabicPeriod" startAt="2"/>
            </a:pPr>
            <a:r>
              <a:rPr lang="en-US" sz="1400" dirty="0" smtClean="0">
                <a:solidFill>
                  <a:srgbClr val="0070C0"/>
                </a:solidFill>
              </a:rPr>
              <a:t>One or more of the hooves has white line disease.</a:t>
            </a:r>
          </a:p>
          <a:p>
            <a:pPr>
              <a:buNone/>
            </a:pPr>
            <a:r>
              <a:rPr lang="en-US" sz="1400" dirty="0" smtClean="0">
                <a:solidFill>
                  <a:schemeClr val="accent2"/>
                </a:solidFill>
              </a:rPr>
              <a:t>       </a:t>
            </a:r>
            <a:r>
              <a:rPr lang="en-US" sz="1400" dirty="0" smtClean="0"/>
              <a:t>White line disease is usually caused by a combination of factors, conformation, wet ground, poor management or careless trimming.</a:t>
            </a:r>
          </a:p>
          <a:p>
            <a:pPr>
              <a:buAutoNum type="arabicPeriod" startAt="3"/>
            </a:pPr>
            <a:r>
              <a:rPr lang="en-US" sz="1400" dirty="0" smtClean="0">
                <a:solidFill>
                  <a:srgbClr val="0070C0"/>
                </a:solidFill>
              </a:rPr>
              <a:t>Are the heels too low.</a:t>
            </a:r>
          </a:p>
          <a:p>
            <a:pPr>
              <a:buNone/>
            </a:pPr>
            <a:r>
              <a:rPr lang="en-US" sz="1400" dirty="0" smtClean="0">
                <a:solidFill>
                  <a:schemeClr val="accent2"/>
                </a:solidFill>
              </a:rPr>
              <a:t>       </a:t>
            </a:r>
            <a:r>
              <a:rPr lang="en-US" sz="1400" dirty="0" smtClean="0"/>
              <a:t>Low heels can be manufactured by the farrier but that is an artificial conformation imposed on the hoof. If you believe your farrier has created the situation then have him/her leave the heel alone and it will re-grow if that was the case. On the other hand if it is caused by conformation no amount of trimming  or application of material will change that. You can change the angle of the hoof with pads,  urethane or wedge shoes. Once these are removed the hoof will return to its “normal” conformation.</a:t>
            </a:r>
          </a:p>
          <a:p>
            <a:pPr>
              <a:buAutoNum type="arabicPeriod" startAt="4"/>
            </a:pPr>
            <a:r>
              <a:rPr lang="en-US" sz="1400" dirty="0" smtClean="0">
                <a:solidFill>
                  <a:srgbClr val="0070C0"/>
                </a:solidFill>
              </a:rPr>
              <a:t>The hooves don’t look as good as they used to.</a:t>
            </a:r>
          </a:p>
          <a:p>
            <a:pPr>
              <a:buNone/>
            </a:pPr>
            <a:r>
              <a:rPr lang="en-US" sz="1400" dirty="0" smtClean="0">
                <a:solidFill>
                  <a:schemeClr val="accent2"/>
                </a:solidFill>
              </a:rPr>
              <a:t>       </a:t>
            </a:r>
            <a:r>
              <a:rPr lang="en-US" sz="1400" dirty="0" smtClean="0"/>
              <a:t>If the hooves don’t look as good as they used to do you have a photo record of how they did look previously? It’s a good idea to periodically take photo’s of your horses hooves and keep them for future reference. Sometimes we forget just how bad they used to look. If you think they are deteriorating then something has changed to cause that. It could be a long spell of very wet weather. Perhaps a change of footing or work the horse is doing. Did you change your farrier or do you feel it ‘s time to have a conversation with them and consider your options. Of course your farrier should be commenting on changes she/he sees in the hooves. A farrier who is paying attention will be the first to notice the hoof not looking as it should and they should be bringing it to the owners attention.  Don’t just change farriers with out first talking to your current one about the issue. Because you may not have all the information you need to make an informed decision.</a:t>
            </a:r>
            <a:endParaRPr lang="en-US" sz="1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Answers</a:t>
            </a:r>
            <a:endParaRPr lang="en-US" dirty="0"/>
          </a:p>
        </p:txBody>
      </p:sp>
      <p:sp>
        <p:nvSpPr>
          <p:cNvPr id="3" name="Content Placeholder 2"/>
          <p:cNvSpPr>
            <a:spLocks noGrp="1"/>
          </p:cNvSpPr>
          <p:nvPr>
            <p:ph idx="1"/>
          </p:nvPr>
        </p:nvSpPr>
        <p:spPr>
          <a:xfrm>
            <a:off x="457200" y="1143000"/>
            <a:ext cx="8229600" cy="4525963"/>
          </a:xfrm>
        </p:spPr>
        <p:txBody>
          <a:bodyPr/>
          <a:lstStyle/>
          <a:p>
            <a:pPr>
              <a:buNone/>
            </a:pPr>
            <a:endParaRPr lang="en-US" sz="1400" dirty="0" smtClean="0"/>
          </a:p>
          <a:p>
            <a:pPr>
              <a:buAutoNum type="arabicPeriod" startAt="5"/>
            </a:pPr>
            <a:r>
              <a:rPr lang="en-US" sz="1400" dirty="0" smtClean="0">
                <a:solidFill>
                  <a:srgbClr val="0070C0"/>
                </a:solidFill>
              </a:rPr>
              <a:t>Your farrier won’t do what you want.</a:t>
            </a:r>
          </a:p>
          <a:p>
            <a:pPr>
              <a:buNone/>
            </a:pPr>
            <a:r>
              <a:rPr lang="en-US" sz="1400" dirty="0" smtClean="0">
                <a:solidFill>
                  <a:schemeClr val="accent2"/>
                </a:solidFill>
              </a:rPr>
              <a:t>       </a:t>
            </a:r>
            <a:r>
              <a:rPr lang="en-US" sz="1400" dirty="0" smtClean="0"/>
              <a:t>If your farrier won’t do what you want. You need to ask some hard questions, such as, why? Quite often farriers are asked to do things to a horses hoof that are not appropriate for that individual and may lead to further problems. A good example is trying to make a horse with crooked legs look straighter or matching up  mismatched hooves.  Every few years a new “fad” comes along on how to either trim or shoe a horse, most  farriers are wary of demands from owners that come from magazine or internet sources.  You should be too. Don’t be a fad follower . Hopefully you are employing a professional to take care of your horse  so question them for information about what is best for your situation.  If you still feel that you are not getting good service suggest your farrier have another farrier come and do a consult on the problem. Lots of other professionals do it and it should happen more often in situations like this.</a:t>
            </a:r>
          </a:p>
          <a:p>
            <a:pPr>
              <a:buAutoNum type="arabicPeriod" startAt="6"/>
            </a:pPr>
            <a:r>
              <a:rPr lang="en-US" sz="1400" dirty="0" smtClean="0">
                <a:solidFill>
                  <a:srgbClr val="0070C0"/>
                </a:solidFill>
              </a:rPr>
              <a:t>Is your horse sore after trimming.</a:t>
            </a:r>
          </a:p>
          <a:p>
            <a:pPr>
              <a:buNone/>
            </a:pPr>
            <a:r>
              <a:rPr lang="en-US" sz="1400" dirty="0" smtClean="0">
                <a:solidFill>
                  <a:schemeClr val="accent2"/>
                </a:solidFill>
              </a:rPr>
              <a:t>       </a:t>
            </a:r>
            <a:r>
              <a:rPr lang="en-US" sz="1400" dirty="0" smtClean="0"/>
              <a:t>If your horse is sore after trimming, something needs to change. Surprisingly some owners think this is a normal part of the process and never inform their farrier. It’s not normal and your farrier should be aware of it. It could be that the horse should have boots, shoes or shoes and pads, depending on your situation if being barefoot is not working. If the horse lives in wet conditions and works on a hard dry surface then that needs to be addressed. It would be better for the hoof if the horse lived on the dry hard and worked in the wet. Perhaps the hooves need more frequent trimming taking less off at each trim. Often barefoot horses are left so long that the farrier is forced to trim aggressively just to take care of problems.</a:t>
            </a:r>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533400" y="1295400"/>
            <a:ext cx="8229600" cy="4525963"/>
          </a:xfrm>
        </p:spPr>
        <p:txBody>
          <a:bodyPr/>
          <a:lstStyle/>
          <a:p>
            <a:pPr>
              <a:buAutoNum type="arabicPeriod" startAt="7"/>
            </a:pPr>
            <a:r>
              <a:rPr lang="en-US" sz="1400" dirty="0" smtClean="0">
                <a:solidFill>
                  <a:srgbClr val="0070C0"/>
                </a:solidFill>
              </a:rPr>
              <a:t>Is the cleft of the frog deep and fleshy?</a:t>
            </a:r>
          </a:p>
          <a:p>
            <a:pPr>
              <a:buNone/>
            </a:pPr>
            <a:r>
              <a:rPr lang="en-US" sz="1400" dirty="0" smtClean="0">
                <a:solidFill>
                  <a:schemeClr val="accent2"/>
                </a:solidFill>
              </a:rPr>
              <a:t>       </a:t>
            </a:r>
            <a:r>
              <a:rPr lang="en-US" sz="1400" dirty="0" smtClean="0"/>
              <a:t>If the cleft of the frog is deep and smelly your horse has a hoof that is in trouble. If the hoof had a crack at the toe all the way through the wall you would be concerned, right? Well this is much the same, now the back of the hoof is in two pieces. The hoof is  unstable and needs support. Sometimes  a change to dry conditions and some over the counter medication will do the job. If that’s not the case then it’s time for the vet. and farrier to get together.</a:t>
            </a:r>
          </a:p>
          <a:p>
            <a:pPr>
              <a:buAutoNum type="arabicPeriod" startAt="8"/>
            </a:pPr>
            <a:r>
              <a:rPr lang="en-US" sz="1400" dirty="0" smtClean="0">
                <a:solidFill>
                  <a:srgbClr val="0070C0"/>
                </a:solidFill>
              </a:rPr>
              <a:t>Are there cracks in the wall of one or more hooves?</a:t>
            </a:r>
          </a:p>
          <a:p>
            <a:pPr>
              <a:buNone/>
            </a:pPr>
            <a:r>
              <a:rPr lang="en-US" sz="1400" dirty="0" smtClean="0">
                <a:solidFill>
                  <a:schemeClr val="accent2"/>
                </a:solidFill>
              </a:rPr>
              <a:t>       </a:t>
            </a:r>
            <a:r>
              <a:rPr lang="en-US" sz="1400" dirty="0" smtClean="0"/>
              <a:t>If you have numerous cracks in the hooves this is a good indicator of the overall health of the hoof.  If they are shallow on the surface something  may be missing from the horses diet, look at adding a supplement such as Farriers Formulae or is it a case of neglect. Remember the hoof you see is up to eighteen months old. If the cracks start from the bottom and are working up the hoof this is usually a case of neglect on someone’s part. While not an emergency these types of cracks must be taken care of or they will migrate to the hair line and cause real problems, If  they start at the coronary band then this may be a conformation problem or a trimming issue, combine either of those with hard work and the hoof will come apart. This will be a serious issue for the horse and needs to be addressed right away.</a:t>
            </a:r>
          </a:p>
          <a:p>
            <a:pPr>
              <a:buAutoNum type="arabicPeriod" startAt="9"/>
            </a:pPr>
            <a:r>
              <a:rPr lang="en-US" sz="1400" dirty="0" smtClean="0">
                <a:solidFill>
                  <a:srgbClr val="0070C0"/>
                </a:solidFill>
              </a:rPr>
              <a:t>Does your horse have mismatched hooves?</a:t>
            </a:r>
          </a:p>
          <a:p>
            <a:pPr>
              <a:buNone/>
            </a:pPr>
            <a:r>
              <a:rPr lang="en-US" sz="1400" dirty="0" smtClean="0"/>
              <a:t>        If your horse has mismatched hooves most likely  so did one or both of the parents. Sometimes an upright hoof will develop from an underlying lameness. Either case you have to learn to live with it. Next time buy a horse with matched hooves.</a:t>
            </a:r>
          </a:p>
          <a:p>
            <a:endParaRPr lang="en-US" sz="1400" dirty="0"/>
          </a:p>
        </p:txBody>
      </p:sp>
      <p:sp>
        <p:nvSpPr>
          <p:cNvPr id="4" name="Footer Placeholder 3"/>
          <p:cNvSpPr>
            <a:spLocks noGrp="1"/>
          </p:cNvSpPr>
          <p:nvPr>
            <p:ph type="ftr" sz="quarter" idx="11"/>
          </p:nvPr>
        </p:nvSpPr>
        <p:spPr/>
        <p:txBody>
          <a:bodyPr/>
          <a:lstStyle/>
          <a:p>
            <a:pPr>
              <a:defRPr/>
            </a:pPr>
            <a:r>
              <a:rPr lang="en-US" dirty="0" smtClean="0"/>
              <a:t>Gerard Laverty A.W.C.F.</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b="1" dirty="0" smtClean="0">
            <a:solidFill>
              <a:srgbClr val="66CCFF"/>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4709</TotalTime>
  <Words>9463</Words>
  <Application>Microsoft Office PowerPoint</Application>
  <PresentationFormat>On-screen Show (4:3)</PresentationFormat>
  <Paragraphs>714</Paragraphs>
  <Slides>110</Slides>
  <Notes>7</Notes>
  <HiddenSlides>1</HiddenSlides>
  <MMClips>0</MMClips>
  <ScaleCrop>false</ScaleCrop>
  <HeadingPairs>
    <vt:vector size="8" baseType="variant">
      <vt:variant>
        <vt:lpstr>Fonts Used</vt:lpstr>
      </vt:variant>
      <vt:variant>
        <vt:i4>2</vt:i4>
      </vt:variant>
      <vt:variant>
        <vt:lpstr>Theme</vt:lpstr>
      </vt:variant>
      <vt:variant>
        <vt:i4>2</vt:i4>
      </vt:variant>
      <vt:variant>
        <vt:lpstr>Slide Titles</vt:lpstr>
      </vt:variant>
      <vt:variant>
        <vt:i4>110</vt:i4>
      </vt:variant>
      <vt:variant>
        <vt:lpstr>Custom Shows</vt:lpstr>
      </vt:variant>
      <vt:variant>
        <vt:i4>1</vt:i4>
      </vt:variant>
    </vt:vector>
  </HeadingPairs>
  <TitlesOfParts>
    <vt:vector size="115" baseType="lpstr">
      <vt:lpstr>Arial</vt:lpstr>
      <vt:lpstr>Calibri</vt:lpstr>
      <vt:lpstr>Default Design</vt:lpstr>
      <vt:lpstr>Custom Design</vt:lpstr>
      <vt:lpstr>Hoof Care for Horse Owners</vt:lpstr>
      <vt:lpstr>PowerPoint Presentation</vt:lpstr>
      <vt:lpstr>If you answer YES to any of these you need this course!!</vt:lpstr>
      <vt:lpstr>Chapter 1</vt:lpstr>
      <vt:lpstr>PowerPoint Presentation</vt:lpstr>
      <vt:lpstr>PowerPoint Presentation</vt:lpstr>
      <vt:lpstr>Goals</vt:lpstr>
      <vt:lpstr>What is it</vt:lpstr>
      <vt:lpstr>Why is it necessary?</vt:lpstr>
      <vt:lpstr>What is a healthy hoof?</vt:lpstr>
      <vt:lpstr>The healthy hoof</vt:lpstr>
      <vt:lpstr>What is needed to have a healthy hoof?</vt:lpstr>
      <vt:lpstr>Who should do it?</vt:lpstr>
      <vt:lpstr>The trimming or shoeing schedule</vt:lpstr>
      <vt:lpstr>The Period between farrier visits</vt:lpstr>
      <vt:lpstr>The Influence of Genetics</vt:lpstr>
      <vt:lpstr>The Environment</vt:lpstr>
      <vt:lpstr>Paddock Surface</vt:lpstr>
      <vt:lpstr>Farm Management</vt:lpstr>
      <vt:lpstr>Wooden Stall Floor</vt:lpstr>
      <vt:lpstr>Exercise</vt:lpstr>
      <vt:lpstr>Diet</vt:lpstr>
      <vt:lpstr>Nutrition and healthy hooves</vt:lpstr>
      <vt:lpstr>Chapter 2.</vt:lpstr>
      <vt:lpstr>What is the hoof?</vt:lpstr>
      <vt:lpstr>The ideal hoof</vt:lpstr>
      <vt:lpstr>Parts of the hoof</vt:lpstr>
      <vt:lpstr>Areas of the hoof</vt:lpstr>
      <vt:lpstr>The Periople</vt:lpstr>
      <vt:lpstr>An Unhealthy Periople</vt:lpstr>
      <vt:lpstr>PowerPoint Presentation</vt:lpstr>
      <vt:lpstr>The Healthy Wall</vt:lpstr>
      <vt:lpstr>The ideal hoof wall</vt:lpstr>
      <vt:lpstr>PowerPoint Presentation</vt:lpstr>
      <vt:lpstr>A hoof wall too long</vt:lpstr>
      <vt:lpstr>PowerPoint Presentation</vt:lpstr>
      <vt:lpstr>Affect of the toe being too long.</vt:lpstr>
      <vt:lpstr>Common Causes of Problems of the Hoof Wall</vt:lpstr>
      <vt:lpstr>The Healthy White Line</vt:lpstr>
      <vt:lpstr>Unhealthy White Line</vt:lpstr>
      <vt:lpstr>Advanced White Line Disease</vt:lpstr>
      <vt:lpstr>The Healthy Sole</vt:lpstr>
      <vt:lpstr>An Unhealthy Sole</vt:lpstr>
      <vt:lpstr>PowerPoint Presentation</vt:lpstr>
      <vt:lpstr>Flat thin Sole</vt:lpstr>
      <vt:lpstr>Bruising of the Sole.</vt:lpstr>
      <vt:lpstr>The Healthy Frog</vt:lpstr>
      <vt:lpstr>Healthy Frogs</vt:lpstr>
      <vt:lpstr>Different frogs of healthy hooves.</vt:lpstr>
      <vt:lpstr>The Unhealthy Frog</vt:lpstr>
      <vt:lpstr>An unhealthy frog.</vt:lpstr>
      <vt:lpstr>Hoof Dressings and Hoof Quality</vt:lpstr>
      <vt:lpstr>Chapter 3.</vt:lpstr>
      <vt:lpstr>The well shod hoof</vt:lpstr>
      <vt:lpstr>How the farrier looks at the hoof</vt:lpstr>
      <vt:lpstr>Tools to measure the hoof</vt:lpstr>
      <vt:lpstr>Good trimming practice.</vt:lpstr>
      <vt:lpstr>Trimming the frog.</vt:lpstr>
      <vt:lpstr>Trimming the Sole.</vt:lpstr>
      <vt:lpstr>Trimming the hoof wall.</vt:lpstr>
      <vt:lpstr>Good trimming practice.</vt:lpstr>
      <vt:lpstr>What is ‘good’ shoeing</vt:lpstr>
      <vt:lpstr>PowerPoint Presentation</vt:lpstr>
      <vt:lpstr>The well shod hoof</vt:lpstr>
      <vt:lpstr>Not correcting just maintaining.</vt:lpstr>
      <vt:lpstr>PowerPoint Presentation</vt:lpstr>
      <vt:lpstr>PowerPoint Presentation</vt:lpstr>
      <vt:lpstr>Owner neglect or poor farriery?</vt:lpstr>
      <vt:lpstr>What you can do to help your farrier do the best job possible.</vt:lpstr>
      <vt:lpstr>Chapter 4.</vt:lpstr>
      <vt:lpstr>Common Conformation Faults</vt:lpstr>
      <vt:lpstr>Breeding or poor farriery</vt:lpstr>
      <vt:lpstr>The same hooves from the bottom.</vt:lpstr>
      <vt:lpstr>After trimming. This horse now toes in more.</vt:lpstr>
      <vt:lpstr>Supporting the hoof and leg.</vt:lpstr>
      <vt:lpstr>Supporting the leg and hoof.</vt:lpstr>
      <vt:lpstr>Mismatched feet</vt:lpstr>
      <vt:lpstr>Chapter 5.</vt:lpstr>
      <vt:lpstr>Do all horse need shoes.</vt:lpstr>
      <vt:lpstr>Hoof Boots</vt:lpstr>
      <vt:lpstr>Alternatives to steel shoes</vt:lpstr>
      <vt:lpstr>The Barefoot Horse</vt:lpstr>
      <vt:lpstr>Pads</vt:lpstr>
      <vt:lpstr>Chapter 6  Common Problems</vt:lpstr>
      <vt:lpstr>Removing a loose shoe.</vt:lpstr>
      <vt:lpstr>If your horse has lost a shoe.</vt:lpstr>
      <vt:lpstr>Forging.</vt:lpstr>
      <vt:lpstr>Brushing</vt:lpstr>
      <vt:lpstr>Abscess</vt:lpstr>
      <vt:lpstr>Chapter 7.</vt:lpstr>
      <vt:lpstr>Farrier Training.</vt:lpstr>
      <vt:lpstr>Farrier Education</vt:lpstr>
      <vt:lpstr>Farrier Industry</vt:lpstr>
      <vt:lpstr>Continuing Education for farriers</vt:lpstr>
      <vt:lpstr>The various levels of farrier exams with the A.F.A.</vt:lpstr>
      <vt:lpstr>Conclusion.</vt:lpstr>
      <vt:lpstr>Answers to the original questions</vt:lpstr>
      <vt:lpstr>More Answers</vt:lpstr>
      <vt:lpstr>Answers</vt:lpstr>
      <vt:lpstr>Answers</vt:lpstr>
      <vt:lpstr>The final answer</vt:lpstr>
      <vt:lpstr>More information</vt:lpstr>
      <vt:lpstr>Are your horses hooves healthy?</vt:lpstr>
      <vt:lpstr>More hoof  checks</vt:lpstr>
      <vt:lpstr>More hoof checks</vt:lpstr>
      <vt:lpstr>The coffin bone is suspended from the inner face of the hoof wall.</vt:lpstr>
      <vt:lpstr>PowerPoint Presentation</vt:lpstr>
      <vt:lpstr>About the author.</vt:lpstr>
      <vt:lpstr>An Unhealthy Wall</vt:lpstr>
      <vt:lpstr>Refrences</vt:lpstr>
      <vt:lpstr>Custom Show 1</vt:lpstr>
    </vt:vector>
  </TitlesOfParts>
  <Company>Kwantlen University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Horse Council  Basic Hoof Care</dc:title>
  <dc:creator>KUC</dc:creator>
  <cp:lastModifiedBy>Wendy Sewell</cp:lastModifiedBy>
  <cp:revision>208</cp:revision>
  <dcterms:created xsi:type="dcterms:W3CDTF">2008-10-28T13:40:51Z</dcterms:created>
  <dcterms:modified xsi:type="dcterms:W3CDTF">2018-03-22T23:11:26Z</dcterms:modified>
</cp:coreProperties>
</file>